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7556500" cy="10693400"/>
  <p:notesSz cx="6858000" cy="9144000"/>
  <p:embeddedFontLst>
    <p:embeddedFont>
      <p:font typeface="Anonymous Pro Bold" panose="020B0604020202020204" charset="0"/>
      <p:regular r:id="rId4"/>
    </p:embeddedFont>
    <p:embeddedFont>
      <p:font typeface="Canva Student Font" panose="020B0604020202020204" charset="0"/>
      <p:regular r:id="rId5"/>
    </p:embeddedFont>
    <p:embeddedFont>
      <p:font typeface="Lilita One" panose="020B0604020202020204" charset="0"/>
      <p:regular r:id="rId6"/>
    </p:embeddedFont>
    <p:embeddedFont>
      <p:font typeface="Muli Italics" panose="020B0604020202020204" charset="0"/>
      <p:regular r:id="rId7"/>
    </p:embeddedFont>
    <p:embeddedFont>
      <p:font typeface="Norwester" panose="020B0604020202020204" charset="0"/>
      <p:regular r:id="rId8"/>
    </p:embeddedFont>
    <p:embeddedFont>
      <p:font typeface="Sigher" panose="020B0604020202020204" charset="0"/>
      <p:regular r:id="rId9"/>
    </p:embeddedFont>
    <p:embeddedFont>
      <p:font typeface="Twinkl" panose="020B0604020202020204" charset="0"/>
      <p:regular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100" d="100"/>
          <a:sy n="100" d="100"/>
        </p:scale>
        <p:origin x="772"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presProps" Target="presProps.xml"/><Relationship Id="rId5" Type="http://schemas.openxmlformats.org/officeDocument/2006/relationships/font" Target="fonts/font2.fntdata"/><Relationship Id="rId15" Type="http://schemas.microsoft.com/office/2016/11/relationships/changesInfo" Target="changesInfos/changesInfo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 Davies" userId="73d7e385-e500-4757-918e-37e964a12179" providerId="ADAL" clId="{10FFD520-F24A-4641-902A-D51A711970CC}"/>
    <pc:docChg chg="custSel modSld">
      <pc:chgData name="C Davies" userId="73d7e385-e500-4757-918e-37e964a12179" providerId="ADAL" clId="{10FFD520-F24A-4641-902A-D51A711970CC}" dt="2026-02-26T14:28:06.735" v="808" actId="1076"/>
      <pc:docMkLst>
        <pc:docMk/>
      </pc:docMkLst>
      <pc:sldChg chg="addSp delSp modSp mod">
        <pc:chgData name="C Davies" userId="73d7e385-e500-4757-918e-37e964a12179" providerId="ADAL" clId="{10FFD520-F24A-4641-902A-D51A711970CC}" dt="2026-02-26T14:28:06.735" v="808" actId="1076"/>
        <pc:sldMkLst>
          <pc:docMk/>
          <pc:sldMk cId="0" sldId="256"/>
        </pc:sldMkLst>
        <pc:spChg chg="mod">
          <ac:chgData name="C Davies" userId="73d7e385-e500-4757-918e-37e964a12179" providerId="ADAL" clId="{10FFD520-F24A-4641-902A-D51A711970CC}" dt="2026-02-25T10:16:51.437" v="275" actId="1076"/>
          <ac:spMkLst>
            <pc:docMk/>
            <pc:sldMk cId="0" sldId="256"/>
            <ac:spMk id="18" creationId="{00000000-0000-0000-0000-000000000000}"/>
          </ac:spMkLst>
        </pc:spChg>
        <pc:spChg chg="mod">
          <ac:chgData name="C Davies" userId="73d7e385-e500-4757-918e-37e964a12179" providerId="ADAL" clId="{10FFD520-F24A-4641-902A-D51A711970CC}" dt="2026-02-26T14:28:06.735" v="808" actId="1076"/>
          <ac:spMkLst>
            <pc:docMk/>
            <pc:sldMk cId="0" sldId="256"/>
            <ac:spMk id="34" creationId="{00000000-0000-0000-0000-000000000000}"/>
          </ac:spMkLst>
        </pc:spChg>
        <pc:spChg chg="mod">
          <ac:chgData name="C Davies" userId="73d7e385-e500-4757-918e-37e964a12179" providerId="ADAL" clId="{10FFD520-F24A-4641-902A-D51A711970CC}" dt="2026-02-25T10:13:56.999" v="145" actId="20577"/>
          <ac:spMkLst>
            <pc:docMk/>
            <pc:sldMk cId="0" sldId="256"/>
            <ac:spMk id="49" creationId="{00000000-0000-0000-0000-000000000000}"/>
          </ac:spMkLst>
        </pc:spChg>
        <pc:spChg chg="mod">
          <ac:chgData name="C Davies" userId="73d7e385-e500-4757-918e-37e964a12179" providerId="ADAL" clId="{10FFD520-F24A-4641-902A-D51A711970CC}" dt="2026-02-26T13:58:00.559" v="491" actId="20577"/>
          <ac:spMkLst>
            <pc:docMk/>
            <pc:sldMk cId="0" sldId="256"/>
            <ac:spMk id="50" creationId="{00000000-0000-0000-0000-000000000000}"/>
          </ac:spMkLst>
        </pc:spChg>
        <pc:spChg chg="mod">
          <ac:chgData name="C Davies" userId="73d7e385-e500-4757-918e-37e964a12179" providerId="ADAL" clId="{10FFD520-F24A-4641-902A-D51A711970CC}" dt="2026-02-26T13:58:15.653" v="493" actId="1076"/>
          <ac:spMkLst>
            <pc:docMk/>
            <pc:sldMk cId="0" sldId="256"/>
            <ac:spMk id="51" creationId="{00000000-0000-0000-0000-000000000000}"/>
          </ac:spMkLst>
        </pc:spChg>
        <pc:spChg chg="mod">
          <ac:chgData name="C Davies" userId="73d7e385-e500-4757-918e-37e964a12179" providerId="ADAL" clId="{10FFD520-F24A-4641-902A-D51A711970CC}" dt="2026-02-26T13:59:03.772" v="518" actId="20577"/>
          <ac:spMkLst>
            <pc:docMk/>
            <pc:sldMk cId="0" sldId="256"/>
            <ac:spMk id="52" creationId="{00000000-0000-0000-0000-000000000000}"/>
          </ac:spMkLst>
        </pc:spChg>
        <pc:spChg chg="mod">
          <ac:chgData name="C Davies" userId="73d7e385-e500-4757-918e-37e964a12179" providerId="ADAL" clId="{10FFD520-F24A-4641-902A-D51A711970CC}" dt="2026-02-25T10:16:56.392" v="276" actId="1076"/>
          <ac:spMkLst>
            <pc:docMk/>
            <pc:sldMk cId="0" sldId="256"/>
            <ac:spMk id="53" creationId="{00000000-0000-0000-0000-000000000000}"/>
          </ac:spMkLst>
        </pc:spChg>
        <pc:spChg chg="mod">
          <ac:chgData name="C Davies" userId="73d7e385-e500-4757-918e-37e964a12179" providerId="ADAL" clId="{10FFD520-F24A-4641-902A-D51A711970CC}" dt="2026-02-26T13:59:14.112" v="519" actId="20577"/>
          <ac:spMkLst>
            <pc:docMk/>
            <pc:sldMk cId="0" sldId="256"/>
            <ac:spMk id="54" creationId="{00000000-0000-0000-0000-000000000000}"/>
          </ac:spMkLst>
        </pc:spChg>
        <pc:spChg chg="mod">
          <ac:chgData name="C Davies" userId="73d7e385-e500-4757-918e-37e964a12179" providerId="ADAL" clId="{10FFD520-F24A-4641-902A-D51A711970CC}" dt="2026-02-25T10:17:43.473" v="298" actId="114"/>
          <ac:spMkLst>
            <pc:docMk/>
            <pc:sldMk cId="0" sldId="256"/>
            <ac:spMk id="55" creationId="{00000000-0000-0000-0000-000000000000}"/>
          </ac:spMkLst>
        </pc:spChg>
        <pc:spChg chg="mod">
          <ac:chgData name="C Davies" userId="73d7e385-e500-4757-918e-37e964a12179" providerId="ADAL" clId="{10FFD520-F24A-4641-902A-D51A711970CC}" dt="2026-02-25T10:18:17.241" v="305" actId="313"/>
          <ac:spMkLst>
            <pc:docMk/>
            <pc:sldMk cId="0" sldId="256"/>
            <ac:spMk id="56" creationId="{00000000-0000-0000-0000-000000000000}"/>
          </ac:spMkLst>
        </pc:spChg>
        <pc:spChg chg="mod">
          <ac:chgData name="C Davies" userId="73d7e385-e500-4757-918e-37e964a12179" providerId="ADAL" clId="{10FFD520-F24A-4641-902A-D51A711970CC}" dt="2026-02-26T14:00:05.290" v="539" actId="20577"/>
          <ac:spMkLst>
            <pc:docMk/>
            <pc:sldMk cId="0" sldId="256"/>
            <ac:spMk id="57" creationId="{00000000-0000-0000-0000-000000000000}"/>
          </ac:spMkLst>
        </pc:spChg>
        <pc:spChg chg="mod">
          <ac:chgData name="C Davies" userId="73d7e385-e500-4757-918e-37e964a12179" providerId="ADAL" clId="{10FFD520-F24A-4641-902A-D51A711970CC}" dt="2026-02-26T14:01:06.814" v="552" actId="20577"/>
          <ac:spMkLst>
            <pc:docMk/>
            <pc:sldMk cId="0" sldId="256"/>
            <ac:spMk id="61" creationId="{00000000-0000-0000-0000-000000000000}"/>
          </ac:spMkLst>
        </pc:spChg>
        <pc:spChg chg="mod">
          <ac:chgData name="C Davies" userId="73d7e385-e500-4757-918e-37e964a12179" providerId="ADAL" clId="{10FFD520-F24A-4641-902A-D51A711970CC}" dt="2026-02-26T14:00:28.112" v="543" actId="20577"/>
          <ac:spMkLst>
            <pc:docMk/>
            <pc:sldMk cId="0" sldId="256"/>
            <ac:spMk id="64" creationId="{00000000-0000-0000-0000-000000000000}"/>
          </ac:spMkLst>
        </pc:spChg>
        <pc:picChg chg="del">
          <ac:chgData name="C Davies" userId="73d7e385-e500-4757-918e-37e964a12179" providerId="ADAL" clId="{10FFD520-F24A-4641-902A-D51A711970CC}" dt="2026-02-26T08:31:20.751" v="413" actId="478"/>
          <ac:picMkLst>
            <pc:docMk/>
            <pc:sldMk cId="0" sldId="256"/>
            <ac:picMk id="29" creationId="{F0F67FFF-667D-53AB-4FBC-EA868B2B3C36}"/>
          </ac:picMkLst>
        </pc:picChg>
        <pc:picChg chg="add mod">
          <ac:chgData name="C Davies" userId="73d7e385-e500-4757-918e-37e964a12179" providerId="ADAL" clId="{10FFD520-F24A-4641-902A-D51A711970CC}" dt="2026-02-26T13:57:28.270" v="477" actId="1076"/>
          <ac:picMkLst>
            <pc:docMk/>
            <pc:sldMk cId="0" sldId="256"/>
            <ac:picMk id="30" creationId="{13138139-BAFB-FA83-DBED-511744E51849}"/>
          </ac:picMkLst>
        </pc:picChg>
        <pc:picChg chg="add mod">
          <ac:chgData name="C Davies" userId="73d7e385-e500-4757-918e-37e964a12179" providerId="ADAL" clId="{10FFD520-F24A-4641-902A-D51A711970CC}" dt="2026-02-26T14:25:01.883" v="807" actId="1076"/>
          <ac:picMkLst>
            <pc:docMk/>
            <pc:sldMk cId="0" sldId="256"/>
            <ac:picMk id="60" creationId="{C69377E5-B882-CB8A-3C0A-AFA1B6B876E3}"/>
          </ac:picMkLst>
        </pc:picChg>
        <pc:picChg chg="add del mod">
          <ac:chgData name="C Davies" userId="73d7e385-e500-4757-918e-37e964a12179" providerId="ADAL" clId="{10FFD520-F24A-4641-902A-D51A711970CC}" dt="2026-02-26T08:31:18.465" v="412" actId="478"/>
          <ac:picMkLst>
            <pc:docMk/>
            <pc:sldMk cId="0" sldId="256"/>
            <ac:picMk id="65" creationId="{82C0ACEC-0268-34A7-3419-4886A35691D0}"/>
          </ac:picMkLst>
        </pc:picChg>
        <pc:picChg chg="del">
          <ac:chgData name="C Davies" userId="73d7e385-e500-4757-918e-37e964a12179" providerId="ADAL" clId="{10FFD520-F24A-4641-902A-D51A711970CC}" dt="2026-02-26T08:31:22.258" v="414" actId="478"/>
          <ac:picMkLst>
            <pc:docMk/>
            <pc:sldMk cId="0" sldId="256"/>
            <ac:picMk id="67" creationId="{E9031A49-FE2A-6D8D-A86B-88E83186CF78}"/>
          </ac:picMkLst>
        </pc:picChg>
        <pc:picChg chg="del">
          <ac:chgData name="C Davies" userId="73d7e385-e500-4757-918e-37e964a12179" providerId="ADAL" clId="{10FFD520-F24A-4641-902A-D51A711970CC}" dt="2026-02-25T10:10:53.356" v="1" actId="478"/>
          <ac:picMkLst>
            <pc:docMk/>
            <pc:sldMk cId="0" sldId="256"/>
            <ac:picMk id="69" creationId="{20638993-D299-5067-592B-F863E13B3D82}"/>
          </ac:picMkLst>
        </pc:picChg>
        <pc:picChg chg="del">
          <ac:chgData name="C Davies" userId="73d7e385-e500-4757-918e-37e964a12179" providerId="ADAL" clId="{10FFD520-F24A-4641-902A-D51A711970CC}" dt="2026-02-25T10:10:52.059" v="0" actId="478"/>
          <ac:picMkLst>
            <pc:docMk/>
            <pc:sldMk cId="0" sldId="256"/>
            <ac:picMk id="71" creationId="{3AB1D8E4-9BEC-87E8-0A33-8EC262A052F7}"/>
          </ac:picMkLst>
        </pc:picChg>
      </pc:sldChg>
      <pc:sldChg chg="delSp modSp mod">
        <pc:chgData name="C Davies" userId="73d7e385-e500-4757-918e-37e964a12179" providerId="ADAL" clId="{10FFD520-F24A-4641-902A-D51A711970CC}" dt="2026-02-26T14:08:27.291" v="802" actId="20577"/>
        <pc:sldMkLst>
          <pc:docMk/>
          <pc:sldMk cId="0" sldId="257"/>
        </pc:sldMkLst>
        <pc:spChg chg="mod">
          <ac:chgData name="C Davies" userId="73d7e385-e500-4757-918e-37e964a12179" providerId="ADAL" clId="{10FFD520-F24A-4641-902A-D51A711970CC}" dt="2026-02-26T14:07:18.102" v="728" actId="1076"/>
          <ac:spMkLst>
            <pc:docMk/>
            <pc:sldMk cId="0" sldId="257"/>
            <ac:spMk id="3" creationId="{00000000-0000-0000-0000-000000000000}"/>
          </ac:spMkLst>
        </pc:spChg>
        <pc:spChg chg="mod">
          <ac:chgData name="C Davies" userId="73d7e385-e500-4757-918e-37e964a12179" providerId="ADAL" clId="{10FFD520-F24A-4641-902A-D51A711970CC}" dt="2026-02-26T14:06:25.175" v="721" actId="20577"/>
          <ac:spMkLst>
            <pc:docMk/>
            <pc:sldMk cId="0" sldId="257"/>
            <ac:spMk id="17" creationId="{00000000-0000-0000-0000-000000000000}"/>
          </ac:spMkLst>
        </pc:spChg>
        <pc:spChg chg="mod">
          <ac:chgData name="C Davies" userId="73d7e385-e500-4757-918e-37e964a12179" providerId="ADAL" clId="{10FFD520-F24A-4641-902A-D51A711970CC}" dt="2026-02-26T14:08:27.291" v="802" actId="20577"/>
          <ac:spMkLst>
            <pc:docMk/>
            <pc:sldMk cId="0" sldId="257"/>
            <ac:spMk id="23" creationId="{00000000-0000-0000-0000-000000000000}"/>
          </ac:spMkLst>
        </pc:spChg>
        <pc:spChg chg="mod">
          <ac:chgData name="C Davies" userId="73d7e385-e500-4757-918e-37e964a12179" providerId="ADAL" clId="{10FFD520-F24A-4641-902A-D51A711970CC}" dt="2026-02-26T14:04:25.905" v="681" actId="1076"/>
          <ac:spMkLst>
            <pc:docMk/>
            <pc:sldMk cId="0" sldId="257"/>
            <ac:spMk id="24" creationId="{00000000-0000-0000-0000-000000000000}"/>
          </ac:spMkLst>
        </pc:spChg>
        <pc:spChg chg="mod">
          <ac:chgData name="C Davies" userId="73d7e385-e500-4757-918e-37e964a12179" providerId="ADAL" clId="{10FFD520-F24A-4641-902A-D51A711970CC}" dt="2026-02-26T14:05:08.025" v="694" actId="20577"/>
          <ac:spMkLst>
            <pc:docMk/>
            <pc:sldMk cId="0" sldId="257"/>
            <ac:spMk id="30" creationId="{00000000-0000-0000-0000-000000000000}"/>
          </ac:spMkLst>
        </pc:spChg>
        <pc:spChg chg="del mod topLvl">
          <ac:chgData name="C Davies" userId="73d7e385-e500-4757-918e-37e964a12179" providerId="ADAL" clId="{10FFD520-F24A-4641-902A-D51A711970CC}" dt="2026-02-26T14:06:59.589" v="724" actId="478"/>
          <ac:spMkLst>
            <pc:docMk/>
            <pc:sldMk cId="0" sldId="257"/>
            <ac:spMk id="35" creationId="{00000000-0000-0000-0000-000000000000}"/>
          </ac:spMkLst>
        </pc:spChg>
        <pc:spChg chg="mod">
          <ac:chgData name="C Davies" userId="73d7e385-e500-4757-918e-37e964a12179" providerId="ADAL" clId="{10FFD520-F24A-4641-902A-D51A711970CC}" dt="2026-02-26T14:05:38.020" v="705" actId="122"/>
          <ac:spMkLst>
            <pc:docMk/>
            <pc:sldMk cId="0" sldId="257"/>
            <ac:spMk id="43" creationId="{00000000-0000-0000-0000-000000000000}"/>
          </ac:spMkLst>
        </pc:spChg>
        <pc:spChg chg="mod">
          <ac:chgData name="C Davies" userId="73d7e385-e500-4757-918e-37e964a12179" providerId="ADAL" clId="{10FFD520-F24A-4641-902A-D51A711970CC}" dt="2026-02-26T14:07:06.224" v="726" actId="1076"/>
          <ac:spMkLst>
            <pc:docMk/>
            <pc:sldMk cId="0" sldId="257"/>
            <ac:spMk id="48" creationId="{00000000-0000-0000-0000-000000000000}"/>
          </ac:spMkLst>
        </pc:spChg>
        <pc:spChg chg="mod">
          <ac:chgData name="C Davies" userId="73d7e385-e500-4757-918e-37e964a12179" providerId="ADAL" clId="{10FFD520-F24A-4641-902A-D51A711970CC}" dt="2026-02-26T14:07:51.902" v="797" actId="20577"/>
          <ac:spMkLst>
            <pc:docMk/>
            <pc:sldMk cId="0" sldId="257"/>
            <ac:spMk id="49" creationId="{00000000-0000-0000-0000-000000000000}"/>
          </ac:spMkLst>
        </pc:spChg>
        <pc:spChg chg="mod">
          <ac:chgData name="C Davies" userId="73d7e385-e500-4757-918e-37e964a12179" providerId="ADAL" clId="{10FFD520-F24A-4641-902A-D51A711970CC}" dt="2026-02-26T14:08:12.345" v="798" actId="255"/>
          <ac:spMkLst>
            <pc:docMk/>
            <pc:sldMk cId="0" sldId="257"/>
            <ac:spMk id="52" creationId="{00000000-0000-0000-0000-000000000000}"/>
          </ac:spMkLst>
        </pc:spChg>
        <pc:grpChg chg="mod">
          <ac:chgData name="C Davies" userId="73d7e385-e500-4757-918e-37e964a12179" providerId="ADAL" clId="{10FFD520-F24A-4641-902A-D51A711970CC}" dt="2026-02-26T14:04:39.324" v="683" actId="1076"/>
          <ac:grpSpMkLst>
            <pc:docMk/>
            <pc:sldMk cId="0" sldId="257"/>
            <ac:grpSpMk id="9" creationId="{00000000-0000-0000-0000-000000000000}"/>
          </ac:grpSpMkLst>
        </pc:grpChg>
        <pc:grpChg chg="mod">
          <ac:chgData name="C Davies" userId="73d7e385-e500-4757-918e-37e964a12179" providerId="ADAL" clId="{10FFD520-F24A-4641-902A-D51A711970CC}" dt="2026-02-26T14:04:31.671" v="682" actId="1076"/>
          <ac:grpSpMkLst>
            <pc:docMk/>
            <pc:sldMk cId="0" sldId="257"/>
            <ac:grpSpMk id="12" creationId="{00000000-0000-0000-0000-000000000000}"/>
          </ac:grpSpMkLst>
        </pc:grpChg>
        <pc:grpChg chg="mod">
          <ac:chgData name="C Davies" userId="73d7e385-e500-4757-918e-37e964a12179" providerId="ADAL" clId="{10FFD520-F24A-4641-902A-D51A711970CC}" dt="2026-02-26T14:06:02.476" v="708" actId="1076"/>
          <ac:grpSpMkLst>
            <pc:docMk/>
            <pc:sldMk cId="0" sldId="257"/>
            <ac:grpSpMk id="15" creationId="{00000000-0000-0000-0000-000000000000}"/>
          </ac:grpSpMkLst>
        </pc:grpChg>
        <pc:grpChg chg="del">
          <ac:chgData name="C Davies" userId="73d7e385-e500-4757-918e-37e964a12179" providerId="ADAL" clId="{10FFD520-F24A-4641-902A-D51A711970CC}" dt="2026-02-26T14:06:56.409" v="722" actId="478"/>
          <ac:grpSpMkLst>
            <pc:docMk/>
            <pc:sldMk cId="0" sldId="257"/>
            <ac:grpSpMk id="18" creationId="{00000000-0000-0000-0000-000000000000}"/>
          </ac:grpSpMkLst>
        </pc:grpChg>
        <pc:grpChg chg="del">
          <ac:chgData name="C Davies" userId="73d7e385-e500-4757-918e-37e964a12179" providerId="ADAL" clId="{10FFD520-F24A-4641-902A-D51A711970CC}" dt="2026-02-26T14:06:59.589" v="724" actId="478"/>
          <ac:grpSpMkLst>
            <pc:docMk/>
            <pc:sldMk cId="0" sldId="257"/>
            <ac:grpSpMk id="31" creationId="{00000000-0000-0000-0000-000000000000}"/>
          </ac:grpSpMkLst>
        </pc:grpChg>
        <pc:grpChg chg="del topLvl">
          <ac:chgData name="C Davies" userId="73d7e385-e500-4757-918e-37e964a12179" providerId="ADAL" clId="{10FFD520-F24A-4641-902A-D51A711970CC}" dt="2026-02-26T14:07:00.929" v="725" actId="478"/>
          <ac:grpSpMkLst>
            <pc:docMk/>
            <pc:sldMk cId="0" sldId="257"/>
            <ac:grpSpMk id="32" creationId="{00000000-0000-0000-0000-000000000000}"/>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21" Type="http://schemas.openxmlformats.org/officeDocument/2006/relationships/image" Target="../media/image20.pn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svg"/></Relationships>
</file>

<file path=ppt/slides/_rels/slide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sv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11077" y="8746600"/>
            <a:ext cx="4330282" cy="2105599"/>
          </a:xfrm>
          <a:custGeom>
            <a:avLst/>
            <a:gdLst/>
            <a:ahLst/>
            <a:cxnLst/>
            <a:rect l="l" t="t" r="r" b="b"/>
            <a:pathLst>
              <a:path w="4330282" h="2105599">
                <a:moveTo>
                  <a:pt x="0" y="0"/>
                </a:moveTo>
                <a:lnTo>
                  <a:pt x="4330281" y="0"/>
                </a:lnTo>
                <a:lnTo>
                  <a:pt x="4330281" y="2105599"/>
                </a:lnTo>
                <a:lnTo>
                  <a:pt x="0" y="21055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3649365" y="8746600"/>
            <a:ext cx="4330282" cy="2105599"/>
          </a:xfrm>
          <a:custGeom>
            <a:avLst/>
            <a:gdLst/>
            <a:ahLst/>
            <a:cxnLst/>
            <a:rect l="l" t="t" r="r" b="b"/>
            <a:pathLst>
              <a:path w="4330282" h="2105599">
                <a:moveTo>
                  <a:pt x="0" y="0"/>
                </a:moveTo>
                <a:lnTo>
                  <a:pt x="4330282" y="0"/>
                </a:lnTo>
                <a:lnTo>
                  <a:pt x="4330282" y="2105599"/>
                </a:lnTo>
                <a:lnTo>
                  <a:pt x="0" y="21055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a:off x="5763375" y="3971580"/>
            <a:ext cx="3024000" cy="3013004"/>
          </a:xfrm>
          <a:custGeom>
            <a:avLst/>
            <a:gdLst/>
            <a:ahLst/>
            <a:cxnLst/>
            <a:rect l="l" t="t" r="r" b="b"/>
            <a:pathLst>
              <a:path w="3024000" h="3013004">
                <a:moveTo>
                  <a:pt x="0" y="0"/>
                </a:moveTo>
                <a:lnTo>
                  <a:pt x="3024000" y="0"/>
                </a:lnTo>
                <a:lnTo>
                  <a:pt x="3024000" y="3013003"/>
                </a:lnTo>
                <a:lnTo>
                  <a:pt x="0" y="30130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Freeform 5"/>
          <p:cNvSpPr/>
          <p:nvPr/>
        </p:nvSpPr>
        <p:spPr>
          <a:xfrm>
            <a:off x="-411077" y="-267040"/>
            <a:ext cx="2752170" cy="2742163"/>
          </a:xfrm>
          <a:custGeom>
            <a:avLst/>
            <a:gdLst/>
            <a:ahLst/>
            <a:cxnLst/>
            <a:rect l="l" t="t" r="r" b="b"/>
            <a:pathLst>
              <a:path w="2752170" h="2742163">
                <a:moveTo>
                  <a:pt x="0" y="0"/>
                </a:moveTo>
                <a:lnTo>
                  <a:pt x="2752170" y="0"/>
                </a:lnTo>
                <a:lnTo>
                  <a:pt x="2752170" y="2742162"/>
                </a:lnTo>
                <a:lnTo>
                  <a:pt x="0" y="274216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6" name="Freeform 6"/>
          <p:cNvSpPr/>
          <p:nvPr/>
        </p:nvSpPr>
        <p:spPr>
          <a:xfrm rot="77960">
            <a:off x="86148" y="256163"/>
            <a:ext cx="2271012" cy="995116"/>
          </a:xfrm>
          <a:custGeom>
            <a:avLst/>
            <a:gdLst/>
            <a:ahLst/>
            <a:cxnLst/>
            <a:rect l="l" t="t" r="r" b="b"/>
            <a:pathLst>
              <a:path w="2271012" h="995116">
                <a:moveTo>
                  <a:pt x="0" y="0"/>
                </a:moveTo>
                <a:lnTo>
                  <a:pt x="2271012" y="0"/>
                </a:lnTo>
                <a:lnTo>
                  <a:pt x="2271012" y="995116"/>
                </a:lnTo>
                <a:lnTo>
                  <a:pt x="0" y="995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7" name="Freeform 7"/>
          <p:cNvSpPr/>
          <p:nvPr/>
        </p:nvSpPr>
        <p:spPr>
          <a:xfrm>
            <a:off x="267374" y="8323662"/>
            <a:ext cx="2275539" cy="2585840"/>
          </a:xfrm>
          <a:custGeom>
            <a:avLst/>
            <a:gdLst/>
            <a:ahLst/>
            <a:cxnLst/>
            <a:rect l="l" t="t" r="r" b="b"/>
            <a:pathLst>
              <a:path w="2275539" h="2585840">
                <a:moveTo>
                  <a:pt x="0" y="0"/>
                </a:moveTo>
                <a:lnTo>
                  <a:pt x="2275539" y="0"/>
                </a:lnTo>
                <a:lnTo>
                  <a:pt x="2275539" y="2585840"/>
                </a:lnTo>
                <a:lnTo>
                  <a:pt x="0" y="258584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8" name="Freeform 8"/>
          <p:cNvSpPr/>
          <p:nvPr/>
        </p:nvSpPr>
        <p:spPr>
          <a:xfrm>
            <a:off x="2542913" y="7739795"/>
            <a:ext cx="1636194" cy="3081872"/>
          </a:xfrm>
          <a:custGeom>
            <a:avLst/>
            <a:gdLst/>
            <a:ahLst/>
            <a:cxnLst/>
            <a:rect l="l" t="t" r="r" b="b"/>
            <a:pathLst>
              <a:path w="1636194" h="3081872">
                <a:moveTo>
                  <a:pt x="0" y="0"/>
                </a:moveTo>
                <a:lnTo>
                  <a:pt x="1636193" y="0"/>
                </a:lnTo>
                <a:lnTo>
                  <a:pt x="1636193" y="3081872"/>
                </a:lnTo>
                <a:lnTo>
                  <a:pt x="0" y="308187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9" name="Freeform 9"/>
          <p:cNvSpPr/>
          <p:nvPr/>
        </p:nvSpPr>
        <p:spPr>
          <a:xfrm>
            <a:off x="4179106" y="8235827"/>
            <a:ext cx="1496236" cy="2761510"/>
          </a:xfrm>
          <a:custGeom>
            <a:avLst/>
            <a:gdLst/>
            <a:ahLst/>
            <a:cxnLst/>
            <a:rect l="l" t="t" r="r" b="b"/>
            <a:pathLst>
              <a:path w="1496236" h="2761510">
                <a:moveTo>
                  <a:pt x="0" y="0"/>
                </a:moveTo>
                <a:lnTo>
                  <a:pt x="1496237" y="0"/>
                </a:lnTo>
                <a:lnTo>
                  <a:pt x="1496237" y="2761510"/>
                </a:lnTo>
                <a:lnTo>
                  <a:pt x="0" y="276151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sp>
        <p:nvSpPr>
          <p:cNvPr id="10" name="Freeform 10"/>
          <p:cNvSpPr/>
          <p:nvPr/>
        </p:nvSpPr>
        <p:spPr>
          <a:xfrm rot="8815822">
            <a:off x="3862965" y="242786"/>
            <a:ext cx="4669276" cy="1180053"/>
          </a:xfrm>
          <a:custGeom>
            <a:avLst/>
            <a:gdLst/>
            <a:ahLst/>
            <a:cxnLst/>
            <a:rect l="l" t="t" r="r" b="b"/>
            <a:pathLst>
              <a:path w="4669276" h="1180053">
                <a:moveTo>
                  <a:pt x="0" y="0"/>
                </a:moveTo>
                <a:lnTo>
                  <a:pt x="4669275" y="0"/>
                </a:lnTo>
                <a:lnTo>
                  <a:pt x="4669275" y="1180054"/>
                </a:lnTo>
                <a:lnTo>
                  <a:pt x="0" y="118005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a:p>
        </p:txBody>
      </p:sp>
      <p:sp>
        <p:nvSpPr>
          <p:cNvPr id="11" name="Freeform 11"/>
          <p:cNvSpPr/>
          <p:nvPr/>
        </p:nvSpPr>
        <p:spPr>
          <a:xfrm rot="624904">
            <a:off x="5597189" y="8386440"/>
            <a:ext cx="1893942" cy="2498005"/>
          </a:xfrm>
          <a:custGeom>
            <a:avLst/>
            <a:gdLst/>
            <a:ahLst/>
            <a:cxnLst/>
            <a:rect l="l" t="t" r="r" b="b"/>
            <a:pathLst>
              <a:path w="1893942" h="2498005">
                <a:moveTo>
                  <a:pt x="0" y="0"/>
                </a:moveTo>
                <a:lnTo>
                  <a:pt x="1893941" y="0"/>
                </a:lnTo>
                <a:lnTo>
                  <a:pt x="1893941" y="2498005"/>
                </a:lnTo>
                <a:lnTo>
                  <a:pt x="0" y="249800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GB"/>
          </a:p>
        </p:txBody>
      </p:sp>
      <p:sp>
        <p:nvSpPr>
          <p:cNvPr id="13" name="Freeform 13"/>
          <p:cNvSpPr/>
          <p:nvPr/>
        </p:nvSpPr>
        <p:spPr>
          <a:xfrm rot="-379407">
            <a:off x="164216" y="1403807"/>
            <a:ext cx="2401109" cy="1749808"/>
          </a:xfrm>
          <a:custGeom>
            <a:avLst/>
            <a:gdLst/>
            <a:ahLst/>
            <a:cxnLst/>
            <a:rect l="l" t="t" r="r" b="b"/>
            <a:pathLst>
              <a:path w="2401109" h="1749808">
                <a:moveTo>
                  <a:pt x="0" y="0"/>
                </a:moveTo>
                <a:lnTo>
                  <a:pt x="2401109" y="0"/>
                </a:lnTo>
                <a:lnTo>
                  <a:pt x="2401109" y="1749808"/>
                </a:lnTo>
                <a:lnTo>
                  <a:pt x="0" y="1749808"/>
                </a:lnTo>
                <a:lnTo>
                  <a:pt x="0" y="0"/>
                </a:lnTo>
                <a:close/>
              </a:path>
            </a:pathLst>
          </a:custGeom>
          <a:blipFill>
            <a:blip r:embed="rId20"/>
            <a:stretch>
              <a:fillRect/>
            </a:stretch>
          </a:blipFill>
        </p:spPr>
        <p:txBody>
          <a:bodyPr/>
          <a:lstStyle/>
          <a:p>
            <a:endParaRPr lang="en-GB"/>
          </a:p>
        </p:txBody>
      </p:sp>
      <p:sp>
        <p:nvSpPr>
          <p:cNvPr id="14" name="Freeform 14"/>
          <p:cNvSpPr/>
          <p:nvPr/>
        </p:nvSpPr>
        <p:spPr>
          <a:xfrm>
            <a:off x="2654384" y="1403807"/>
            <a:ext cx="2401109" cy="1749808"/>
          </a:xfrm>
          <a:custGeom>
            <a:avLst/>
            <a:gdLst/>
            <a:ahLst/>
            <a:cxnLst/>
            <a:rect l="l" t="t" r="r" b="b"/>
            <a:pathLst>
              <a:path w="2401109" h="1749808">
                <a:moveTo>
                  <a:pt x="0" y="0"/>
                </a:moveTo>
                <a:lnTo>
                  <a:pt x="2401108" y="0"/>
                </a:lnTo>
                <a:lnTo>
                  <a:pt x="2401108" y="1749808"/>
                </a:lnTo>
                <a:lnTo>
                  <a:pt x="0" y="1749808"/>
                </a:lnTo>
                <a:lnTo>
                  <a:pt x="0" y="0"/>
                </a:lnTo>
                <a:close/>
              </a:path>
            </a:pathLst>
          </a:custGeom>
          <a:blipFill>
            <a:blip r:embed="rId20"/>
            <a:stretch>
              <a:fillRect/>
            </a:stretch>
          </a:blipFill>
        </p:spPr>
        <p:txBody>
          <a:bodyPr/>
          <a:lstStyle/>
          <a:p>
            <a:endParaRPr lang="en-GB"/>
          </a:p>
        </p:txBody>
      </p:sp>
      <p:sp>
        <p:nvSpPr>
          <p:cNvPr id="15" name="Freeform 15"/>
          <p:cNvSpPr/>
          <p:nvPr/>
        </p:nvSpPr>
        <p:spPr>
          <a:xfrm rot="152273" flipH="1">
            <a:off x="5158891" y="1530714"/>
            <a:ext cx="2295177" cy="1672610"/>
          </a:xfrm>
          <a:custGeom>
            <a:avLst/>
            <a:gdLst/>
            <a:ahLst/>
            <a:cxnLst/>
            <a:rect l="l" t="t" r="r" b="b"/>
            <a:pathLst>
              <a:path w="2295177" h="1672610">
                <a:moveTo>
                  <a:pt x="2295177" y="0"/>
                </a:moveTo>
                <a:lnTo>
                  <a:pt x="0" y="0"/>
                </a:lnTo>
                <a:lnTo>
                  <a:pt x="0" y="1672611"/>
                </a:lnTo>
                <a:lnTo>
                  <a:pt x="2295177" y="1672611"/>
                </a:lnTo>
                <a:lnTo>
                  <a:pt x="2295177" y="0"/>
                </a:lnTo>
                <a:close/>
              </a:path>
            </a:pathLst>
          </a:custGeom>
          <a:blipFill>
            <a:blip r:embed="rId20"/>
            <a:stretch>
              <a:fillRect/>
            </a:stretch>
          </a:blipFill>
        </p:spPr>
        <p:txBody>
          <a:bodyPr/>
          <a:lstStyle/>
          <a:p>
            <a:endParaRPr lang="en-GB"/>
          </a:p>
        </p:txBody>
      </p:sp>
      <p:sp>
        <p:nvSpPr>
          <p:cNvPr id="16" name="Freeform 16"/>
          <p:cNvSpPr/>
          <p:nvPr/>
        </p:nvSpPr>
        <p:spPr>
          <a:xfrm flipH="1">
            <a:off x="197556" y="3319121"/>
            <a:ext cx="2295177" cy="1672610"/>
          </a:xfrm>
          <a:custGeom>
            <a:avLst/>
            <a:gdLst/>
            <a:ahLst/>
            <a:cxnLst/>
            <a:rect l="l" t="t" r="r" b="b"/>
            <a:pathLst>
              <a:path w="2295177" h="1672610">
                <a:moveTo>
                  <a:pt x="2295177" y="0"/>
                </a:moveTo>
                <a:lnTo>
                  <a:pt x="0" y="0"/>
                </a:lnTo>
                <a:lnTo>
                  <a:pt x="0" y="1672611"/>
                </a:lnTo>
                <a:lnTo>
                  <a:pt x="2295177" y="1672611"/>
                </a:lnTo>
                <a:lnTo>
                  <a:pt x="2295177" y="0"/>
                </a:lnTo>
                <a:close/>
              </a:path>
            </a:pathLst>
          </a:custGeom>
          <a:blipFill>
            <a:blip r:embed="rId20"/>
            <a:stretch>
              <a:fillRect/>
            </a:stretch>
          </a:blipFill>
        </p:spPr>
        <p:txBody>
          <a:bodyPr/>
          <a:lstStyle/>
          <a:p>
            <a:endParaRPr lang="en-GB"/>
          </a:p>
        </p:txBody>
      </p:sp>
      <p:sp>
        <p:nvSpPr>
          <p:cNvPr id="17" name="Freeform 17"/>
          <p:cNvSpPr/>
          <p:nvPr/>
        </p:nvSpPr>
        <p:spPr>
          <a:xfrm rot="-379407">
            <a:off x="2581792" y="3280522"/>
            <a:ext cx="2401109" cy="1749808"/>
          </a:xfrm>
          <a:custGeom>
            <a:avLst/>
            <a:gdLst/>
            <a:ahLst/>
            <a:cxnLst/>
            <a:rect l="l" t="t" r="r" b="b"/>
            <a:pathLst>
              <a:path w="2401109" h="1749808">
                <a:moveTo>
                  <a:pt x="0" y="0"/>
                </a:moveTo>
                <a:lnTo>
                  <a:pt x="2401109" y="0"/>
                </a:lnTo>
                <a:lnTo>
                  <a:pt x="2401109" y="1749808"/>
                </a:lnTo>
                <a:lnTo>
                  <a:pt x="0" y="1749808"/>
                </a:lnTo>
                <a:lnTo>
                  <a:pt x="0" y="0"/>
                </a:lnTo>
                <a:close/>
              </a:path>
            </a:pathLst>
          </a:custGeom>
          <a:blipFill>
            <a:blip r:embed="rId20"/>
            <a:stretch>
              <a:fillRect/>
            </a:stretch>
          </a:blipFill>
        </p:spPr>
        <p:txBody>
          <a:bodyPr/>
          <a:lstStyle/>
          <a:p>
            <a:endParaRPr lang="en-GB"/>
          </a:p>
        </p:txBody>
      </p:sp>
      <p:sp>
        <p:nvSpPr>
          <p:cNvPr id="18" name="Freeform 18"/>
          <p:cNvSpPr/>
          <p:nvPr/>
        </p:nvSpPr>
        <p:spPr>
          <a:xfrm>
            <a:off x="5082642" y="3247399"/>
            <a:ext cx="2290484" cy="1669190"/>
          </a:xfrm>
          <a:custGeom>
            <a:avLst/>
            <a:gdLst/>
            <a:ahLst/>
            <a:cxnLst/>
            <a:rect l="l" t="t" r="r" b="b"/>
            <a:pathLst>
              <a:path w="2290484" h="1669190">
                <a:moveTo>
                  <a:pt x="0" y="0"/>
                </a:moveTo>
                <a:lnTo>
                  <a:pt x="2290485" y="0"/>
                </a:lnTo>
                <a:lnTo>
                  <a:pt x="2290485" y="1669191"/>
                </a:lnTo>
                <a:lnTo>
                  <a:pt x="0" y="1669191"/>
                </a:lnTo>
                <a:lnTo>
                  <a:pt x="0" y="0"/>
                </a:lnTo>
                <a:close/>
              </a:path>
            </a:pathLst>
          </a:custGeom>
          <a:blipFill>
            <a:blip r:embed="rId20"/>
            <a:stretch>
              <a:fillRect/>
            </a:stretch>
          </a:blipFill>
        </p:spPr>
        <p:txBody>
          <a:bodyPr/>
          <a:lstStyle/>
          <a:p>
            <a:endParaRPr lang="en-GB"/>
          </a:p>
        </p:txBody>
      </p:sp>
      <p:sp>
        <p:nvSpPr>
          <p:cNvPr id="19" name="Freeform 19"/>
          <p:cNvSpPr/>
          <p:nvPr/>
        </p:nvSpPr>
        <p:spPr>
          <a:xfrm>
            <a:off x="164216" y="5157238"/>
            <a:ext cx="2401109" cy="1749808"/>
          </a:xfrm>
          <a:custGeom>
            <a:avLst/>
            <a:gdLst/>
            <a:ahLst/>
            <a:cxnLst/>
            <a:rect l="l" t="t" r="r" b="b"/>
            <a:pathLst>
              <a:path w="2401109" h="1749808">
                <a:moveTo>
                  <a:pt x="0" y="0"/>
                </a:moveTo>
                <a:lnTo>
                  <a:pt x="2401109" y="0"/>
                </a:lnTo>
                <a:lnTo>
                  <a:pt x="2401109" y="1749808"/>
                </a:lnTo>
                <a:lnTo>
                  <a:pt x="0" y="1749808"/>
                </a:lnTo>
                <a:lnTo>
                  <a:pt x="0" y="0"/>
                </a:lnTo>
                <a:close/>
              </a:path>
            </a:pathLst>
          </a:custGeom>
          <a:blipFill>
            <a:blip r:embed="rId20"/>
            <a:stretch>
              <a:fillRect/>
            </a:stretch>
          </a:blipFill>
        </p:spPr>
        <p:txBody>
          <a:bodyPr/>
          <a:lstStyle/>
          <a:p>
            <a:endParaRPr lang="en-GB"/>
          </a:p>
        </p:txBody>
      </p:sp>
      <p:sp>
        <p:nvSpPr>
          <p:cNvPr id="20" name="Freeform 20"/>
          <p:cNvSpPr/>
          <p:nvPr/>
        </p:nvSpPr>
        <p:spPr>
          <a:xfrm rot="-143965" flipH="1">
            <a:off x="2644497" y="5206659"/>
            <a:ext cx="2397556" cy="1747219"/>
          </a:xfrm>
          <a:custGeom>
            <a:avLst/>
            <a:gdLst/>
            <a:ahLst/>
            <a:cxnLst/>
            <a:rect l="l" t="t" r="r" b="b"/>
            <a:pathLst>
              <a:path w="2397556" h="1747219">
                <a:moveTo>
                  <a:pt x="2397555" y="0"/>
                </a:moveTo>
                <a:lnTo>
                  <a:pt x="0" y="0"/>
                </a:lnTo>
                <a:lnTo>
                  <a:pt x="0" y="1747219"/>
                </a:lnTo>
                <a:lnTo>
                  <a:pt x="2397555" y="1747219"/>
                </a:lnTo>
                <a:lnTo>
                  <a:pt x="2397555" y="0"/>
                </a:lnTo>
                <a:close/>
              </a:path>
            </a:pathLst>
          </a:custGeom>
          <a:blipFill>
            <a:blip r:embed="rId20"/>
            <a:stretch>
              <a:fillRect/>
            </a:stretch>
          </a:blipFill>
        </p:spPr>
        <p:txBody>
          <a:bodyPr/>
          <a:lstStyle/>
          <a:p>
            <a:endParaRPr lang="en-GB"/>
          </a:p>
        </p:txBody>
      </p:sp>
      <p:sp>
        <p:nvSpPr>
          <p:cNvPr id="21" name="Freeform 21"/>
          <p:cNvSpPr/>
          <p:nvPr/>
        </p:nvSpPr>
        <p:spPr>
          <a:xfrm rot="373095">
            <a:off x="5161238" y="5118718"/>
            <a:ext cx="2290484" cy="1669190"/>
          </a:xfrm>
          <a:custGeom>
            <a:avLst/>
            <a:gdLst/>
            <a:ahLst/>
            <a:cxnLst/>
            <a:rect l="l" t="t" r="r" b="b"/>
            <a:pathLst>
              <a:path w="2290484" h="1669190">
                <a:moveTo>
                  <a:pt x="0" y="0"/>
                </a:moveTo>
                <a:lnTo>
                  <a:pt x="2290484" y="0"/>
                </a:lnTo>
                <a:lnTo>
                  <a:pt x="2290484" y="1669190"/>
                </a:lnTo>
                <a:lnTo>
                  <a:pt x="0" y="1669190"/>
                </a:lnTo>
                <a:lnTo>
                  <a:pt x="0" y="0"/>
                </a:lnTo>
                <a:close/>
              </a:path>
            </a:pathLst>
          </a:custGeom>
          <a:blipFill>
            <a:blip r:embed="rId20"/>
            <a:stretch>
              <a:fillRect/>
            </a:stretch>
          </a:blipFill>
        </p:spPr>
        <p:txBody>
          <a:bodyPr/>
          <a:lstStyle/>
          <a:p>
            <a:endParaRPr lang="en-GB"/>
          </a:p>
        </p:txBody>
      </p:sp>
      <p:sp>
        <p:nvSpPr>
          <p:cNvPr id="22" name="Freeform 22"/>
          <p:cNvSpPr/>
          <p:nvPr/>
        </p:nvSpPr>
        <p:spPr>
          <a:xfrm rot="-255620" flipH="1">
            <a:off x="134114" y="6977340"/>
            <a:ext cx="2295177" cy="1672610"/>
          </a:xfrm>
          <a:custGeom>
            <a:avLst/>
            <a:gdLst/>
            <a:ahLst/>
            <a:cxnLst/>
            <a:rect l="l" t="t" r="r" b="b"/>
            <a:pathLst>
              <a:path w="2295177" h="1672610">
                <a:moveTo>
                  <a:pt x="2295177" y="0"/>
                </a:moveTo>
                <a:lnTo>
                  <a:pt x="0" y="0"/>
                </a:lnTo>
                <a:lnTo>
                  <a:pt x="0" y="1672610"/>
                </a:lnTo>
                <a:lnTo>
                  <a:pt x="2295177" y="1672610"/>
                </a:lnTo>
                <a:lnTo>
                  <a:pt x="2295177" y="0"/>
                </a:lnTo>
                <a:close/>
              </a:path>
            </a:pathLst>
          </a:custGeom>
          <a:blipFill>
            <a:blip r:embed="rId20"/>
            <a:stretch>
              <a:fillRect/>
            </a:stretch>
          </a:blipFill>
        </p:spPr>
        <p:txBody>
          <a:bodyPr/>
          <a:lstStyle/>
          <a:p>
            <a:endParaRPr lang="en-GB" dirty="0"/>
          </a:p>
        </p:txBody>
      </p:sp>
      <p:sp>
        <p:nvSpPr>
          <p:cNvPr id="23" name="Freeform 23"/>
          <p:cNvSpPr/>
          <p:nvPr/>
        </p:nvSpPr>
        <p:spPr>
          <a:xfrm rot="207675">
            <a:off x="2579446" y="7003299"/>
            <a:ext cx="2401109" cy="1749808"/>
          </a:xfrm>
          <a:custGeom>
            <a:avLst/>
            <a:gdLst/>
            <a:ahLst/>
            <a:cxnLst/>
            <a:rect l="l" t="t" r="r" b="b"/>
            <a:pathLst>
              <a:path w="2401109" h="1749808">
                <a:moveTo>
                  <a:pt x="0" y="0"/>
                </a:moveTo>
                <a:lnTo>
                  <a:pt x="2401108" y="0"/>
                </a:lnTo>
                <a:lnTo>
                  <a:pt x="2401108" y="1749808"/>
                </a:lnTo>
                <a:lnTo>
                  <a:pt x="0" y="1749808"/>
                </a:lnTo>
                <a:lnTo>
                  <a:pt x="0" y="0"/>
                </a:lnTo>
                <a:close/>
              </a:path>
            </a:pathLst>
          </a:custGeom>
          <a:blipFill>
            <a:blip r:embed="rId20"/>
            <a:stretch>
              <a:fillRect/>
            </a:stretch>
          </a:blipFill>
        </p:spPr>
        <p:txBody>
          <a:bodyPr/>
          <a:lstStyle/>
          <a:p>
            <a:endParaRPr lang="en-GB"/>
          </a:p>
        </p:txBody>
      </p:sp>
      <p:sp>
        <p:nvSpPr>
          <p:cNvPr id="24" name="Freeform 24"/>
          <p:cNvSpPr/>
          <p:nvPr/>
        </p:nvSpPr>
        <p:spPr>
          <a:xfrm flipH="1">
            <a:off x="5105925" y="6938741"/>
            <a:ext cx="2401109" cy="1749808"/>
          </a:xfrm>
          <a:custGeom>
            <a:avLst/>
            <a:gdLst/>
            <a:ahLst/>
            <a:cxnLst/>
            <a:rect l="l" t="t" r="r" b="b"/>
            <a:pathLst>
              <a:path w="2401109" h="1749808">
                <a:moveTo>
                  <a:pt x="2401109" y="0"/>
                </a:moveTo>
                <a:lnTo>
                  <a:pt x="0" y="0"/>
                </a:lnTo>
                <a:lnTo>
                  <a:pt x="0" y="1749808"/>
                </a:lnTo>
                <a:lnTo>
                  <a:pt x="2401109" y="1749808"/>
                </a:lnTo>
                <a:lnTo>
                  <a:pt x="2401109" y="0"/>
                </a:lnTo>
                <a:close/>
              </a:path>
            </a:pathLst>
          </a:custGeom>
          <a:blipFill>
            <a:blip r:embed="rId20"/>
            <a:stretch>
              <a:fillRect/>
            </a:stretch>
          </a:blipFill>
        </p:spPr>
        <p:txBody>
          <a:bodyPr/>
          <a:lstStyle/>
          <a:p>
            <a:endParaRPr lang="en-GB"/>
          </a:p>
        </p:txBody>
      </p:sp>
      <p:sp>
        <p:nvSpPr>
          <p:cNvPr id="25" name="Freeform 25"/>
          <p:cNvSpPr/>
          <p:nvPr/>
        </p:nvSpPr>
        <p:spPr>
          <a:xfrm flipH="1">
            <a:off x="2564338" y="8819118"/>
            <a:ext cx="2397556" cy="1747219"/>
          </a:xfrm>
          <a:custGeom>
            <a:avLst/>
            <a:gdLst/>
            <a:ahLst/>
            <a:cxnLst/>
            <a:rect l="l" t="t" r="r" b="b"/>
            <a:pathLst>
              <a:path w="2397556" h="1747219">
                <a:moveTo>
                  <a:pt x="2397555" y="0"/>
                </a:moveTo>
                <a:lnTo>
                  <a:pt x="0" y="0"/>
                </a:lnTo>
                <a:lnTo>
                  <a:pt x="0" y="1747219"/>
                </a:lnTo>
                <a:lnTo>
                  <a:pt x="2397555" y="1747219"/>
                </a:lnTo>
                <a:lnTo>
                  <a:pt x="2397555" y="0"/>
                </a:lnTo>
                <a:close/>
              </a:path>
            </a:pathLst>
          </a:custGeom>
          <a:blipFill>
            <a:blip r:embed="rId20"/>
            <a:stretch>
              <a:fillRect/>
            </a:stretch>
          </a:blipFill>
        </p:spPr>
        <p:txBody>
          <a:bodyPr/>
          <a:lstStyle/>
          <a:p>
            <a:endParaRPr lang="en-GB"/>
          </a:p>
        </p:txBody>
      </p:sp>
      <p:sp>
        <p:nvSpPr>
          <p:cNvPr id="26" name="Freeform 26"/>
          <p:cNvSpPr/>
          <p:nvPr/>
        </p:nvSpPr>
        <p:spPr>
          <a:xfrm rot="194090" flipH="1">
            <a:off x="147708" y="8796316"/>
            <a:ext cx="2295177" cy="1672610"/>
          </a:xfrm>
          <a:custGeom>
            <a:avLst/>
            <a:gdLst/>
            <a:ahLst/>
            <a:cxnLst/>
            <a:rect l="l" t="t" r="r" b="b"/>
            <a:pathLst>
              <a:path w="2295177" h="1672610">
                <a:moveTo>
                  <a:pt x="2295177" y="0"/>
                </a:moveTo>
                <a:lnTo>
                  <a:pt x="0" y="0"/>
                </a:lnTo>
                <a:lnTo>
                  <a:pt x="0" y="1672610"/>
                </a:lnTo>
                <a:lnTo>
                  <a:pt x="2295177" y="1672610"/>
                </a:lnTo>
                <a:lnTo>
                  <a:pt x="2295177" y="0"/>
                </a:lnTo>
                <a:close/>
              </a:path>
            </a:pathLst>
          </a:custGeom>
          <a:blipFill>
            <a:blip r:embed="rId20"/>
            <a:stretch>
              <a:fillRect/>
            </a:stretch>
          </a:blipFill>
        </p:spPr>
        <p:txBody>
          <a:bodyPr/>
          <a:lstStyle/>
          <a:p>
            <a:endParaRPr lang="en-GB"/>
          </a:p>
        </p:txBody>
      </p:sp>
      <p:sp>
        <p:nvSpPr>
          <p:cNvPr id="27" name="Freeform 27"/>
          <p:cNvSpPr/>
          <p:nvPr/>
        </p:nvSpPr>
        <p:spPr>
          <a:xfrm rot="171139">
            <a:off x="5112072" y="8773079"/>
            <a:ext cx="2290484" cy="1669190"/>
          </a:xfrm>
          <a:custGeom>
            <a:avLst/>
            <a:gdLst/>
            <a:ahLst/>
            <a:cxnLst/>
            <a:rect l="l" t="t" r="r" b="b"/>
            <a:pathLst>
              <a:path w="2290484" h="1669190">
                <a:moveTo>
                  <a:pt x="0" y="0"/>
                </a:moveTo>
                <a:lnTo>
                  <a:pt x="2290484" y="0"/>
                </a:lnTo>
                <a:lnTo>
                  <a:pt x="2290484" y="1669191"/>
                </a:lnTo>
                <a:lnTo>
                  <a:pt x="0" y="1669191"/>
                </a:lnTo>
                <a:lnTo>
                  <a:pt x="0" y="0"/>
                </a:lnTo>
                <a:close/>
              </a:path>
            </a:pathLst>
          </a:custGeom>
          <a:blipFill>
            <a:blip r:embed="rId20"/>
            <a:stretch>
              <a:fillRect/>
            </a:stretch>
          </a:blipFill>
        </p:spPr>
        <p:txBody>
          <a:bodyPr/>
          <a:lstStyle/>
          <a:p>
            <a:endParaRPr lang="en-GB"/>
          </a:p>
        </p:txBody>
      </p:sp>
      <p:sp>
        <p:nvSpPr>
          <p:cNvPr id="31" name="Freeform 31"/>
          <p:cNvSpPr/>
          <p:nvPr/>
        </p:nvSpPr>
        <p:spPr>
          <a:xfrm rot="8100000">
            <a:off x="3909891" y="1195668"/>
            <a:ext cx="778908" cy="997002"/>
          </a:xfrm>
          <a:custGeom>
            <a:avLst/>
            <a:gdLst/>
            <a:ahLst/>
            <a:cxnLst/>
            <a:rect l="l" t="t" r="r" b="b"/>
            <a:pathLst>
              <a:path w="778908" h="997002">
                <a:moveTo>
                  <a:pt x="0" y="0"/>
                </a:moveTo>
                <a:lnTo>
                  <a:pt x="778908" y="0"/>
                </a:lnTo>
                <a:lnTo>
                  <a:pt x="778908" y="997002"/>
                </a:lnTo>
                <a:lnTo>
                  <a:pt x="0" y="997002"/>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GB"/>
          </a:p>
        </p:txBody>
      </p:sp>
      <p:sp>
        <p:nvSpPr>
          <p:cNvPr id="32" name="TextBox 32"/>
          <p:cNvSpPr txBox="1"/>
          <p:nvPr/>
        </p:nvSpPr>
        <p:spPr>
          <a:xfrm>
            <a:off x="3810287" y="804421"/>
            <a:ext cx="3114715" cy="299620"/>
          </a:xfrm>
          <a:prstGeom prst="rect">
            <a:avLst/>
          </a:prstGeom>
        </p:spPr>
        <p:txBody>
          <a:bodyPr lIns="0" tIns="0" rIns="0" bIns="0" rtlCol="0" anchor="t">
            <a:spAutoFit/>
          </a:bodyPr>
          <a:lstStyle/>
          <a:p>
            <a:pPr algn="l">
              <a:lnSpc>
                <a:spcPts val="2385"/>
              </a:lnSpc>
            </a:pPr>
            <a:r>
              <a:rPr lang="en-US" sz="1703" spc="262">
                <a:solidFill>
                  <a:srgbClr val="FFFFFF"/>
                </a:solidFill>
                <a:latin typeface="Lilita One"/>
                <a:ea typeface="Lilita One"/>
                <a:cs typeface="Lilita One"/>
                <a:sym typeface="Lilita One"/>
              </a:rPr>
              <a:t> RAUF CLASS</a:t>
            </a:r>
          </a:p>
        </p:txBody>
      </p:sp>
      <p:sp>
        <p:nvSpPr>
          <p:cNvPr id="33" name="TextBox 33"/>
          <p:cNvSpPr txBox="1"/>
          <p:nvPr/>
        </p:nvSpPr>
        <p:spPr>
          <a:xfrm>
            <a:off x="2367070" y="349331"/>
            <a:ext cx="4177089" cy="364983"/>
          </a:xfrm>
          <a:prstGeom prst="rect">
            <a:avLst/>
          </a:prstGeom>
        </p:spPr>
        <p:txBody>
          <a:bodyPr lIns="0" tIns="0" rIns="0" bIns="0" rtlCol="0" anchor="t">
            <a:spAutoFit/>
          </a:bodyPr>
          <a:lstStyle/>
          <a:p>
            <a:pPr marL="0" lvl="0" indent="0" algn="ctr">
              <a:lnSpc>
                <a:spcPts val="2979"/>
              </a:lnSpc>
              <a:spcBef>
                <a:spcPct val="0"/>
              </a:spcBef>
            </a:pPr>
            <a:r>
              <a:rPr lang="en-US" sz="2127" spc="327" dirty="0">
                <a:solidFill>
                  <a:srgbClr val="83C18F"/>
                </a:solidFill>
                <a:latin typeface="Lilita One"/>
                <a:ea typeface="Lilita One"/>
                <a:cs typeface="Lilita One"/>
                <a:sym typeface="Lilita One"/>
              </a:rPr>
              <a:t>LEARNING SUMMARY</a:t>
            </a:r>
          </a:p>
        </p:txBody>
      </p:sp>
      <p:sp>
        <p:nvSpPr>
          <p:cNvPr id="34" name="TextBox 34"/>
          <p:cNvSpPr txBox="1"/>
          <p:nvPr/>
        </p:nvSpPr>
        <p:spPr>
          <a:xfrm rot="-391333">
            <a:off x="263012" y="1400586"/>
            <a:ext cx="1783121" cy="382226"/>
          </a:xfrm>
          <a:prstGeom prst="rect">
            <a:avLst/>
          </a:prstGeom>
        </p:spPr>
        <p:txBody>
          <a:bodyPr lIns="0" tIns="0" rIns="0" bIns="0" rtlCol="0" anchor="t">
            <a:spAutoFit/>
          </a:bodyPr>
          <a:lstStyle/>
          <a:p>
            <a:pPr algn="ctr">
              <a:lnSpc>
                <a:spcPts val="3079"/>
              </a:lnSpc>
            </a:pPr>
            <a:r>
              <a:rPr lang="en-US" sz="2199" dirty="0">
                <a:solidFill>
                  <a:srgbClr val="000000"/>
                </a:solidFill>
                <a:latin typeface="Sigher"/>
                <a:ea typeface="Sigher"/>
                <a:cs typeface="Sigher"/>
                <a:sym typeface="Sigher"/>
              </a:rPr>
              <a:t>Spelling</a:t>
            </a:r>
          </a:p>
        </p:txBody>
      </p:sp>
      <p:sp>
        <p:nvSpPr>
          <p:cNvPr id="35" name="TextBox 35"/>
          <p:cNvSpPr txBox="1"/>
          <p:nvPr/>
        </p:nvSpPr>
        <p:spPr>
          <a:xfrm>
            <a:off x="2800978" y="1356182"/>
            <a:ext cx="1783121" cy="382171"/>
          </a:xfrm>
          <a:prstGeom prst="rect">
            <a:avLst/>
          </a:prstGeom>
        </p:spPr>
        <p:txBody>
          <a:bodyPr lIns="0" tIns="0" rIns="0" bIns="0" rtlCol="0" anchor="t">
            <a:spAutoFit/>
          </a:bodyPr>
          <a:lstStyle/>
          <a:p>
            <a:pPr algn="ctr">
              <a:lnSpc>
                <a:spcPts val="3079"/>
              </a:lnSpc>
            </a:pPr>
            <a:r>
              <a:rPr lang="en-US" sz="2199" dirty="0">
                <a:solidFill>
                  <a:srgbClr val="000000"/>
                </a:solidFill>
                <a:latin typeface="Sigher"/>
                <a:ea typeface="Sigher"/>
                <a:cs typeface="Sigher"/>
                <a:sym typeface="Sigher"/>
              </a:rPr>
              <a:t>Reading</a:t>
            </a:r>
          </a:p>
        </p:txBody>
      </p:sp>
      <p:sp>
        <p:nvSpPr>
          <p:cNvPr id="36" name="TextBox 36"/>
          <p:cNvSpPr txBox="1"/>
          <p:nvPr/>
        </p:nvSpPr>
        <p:spPr>
          <a:xfrm rot="171162">
            <a:off x="5349461" y="1592398"/>
            <a:ext cx="1783121" cy="382171"/>
          </a:xfrm>
          <a:prstGeom prst="rect">
            <a:avLst/>
          </a:prstGeom>
        </p:spPr>
        <p:txBody>
          <a:bodyPr lIns="0" tIns="0" rIns="0" bIns="0" rtlCol="0" anchor="t">
            <a:spAutoFit/>
          </a:bodyPr>
          <a:lstStyle/>
          <a:p>
            <a:pPr algn="ctr">
              <a:lnSpc>
                <a:spcPts val="3079"/>
              </a:lnSpc>
            </a:pPr>
            <a:r>
              <a:rPr lang="en-US" sz="2199">
                <a:solidFill>
                  <a:srgbClr val="000000"/>
                </a:solidFill>
                <a:latin typeface="Sigher"/>
                <a:ea typeface="Sigher"/>
                <a:cs typeface="Sigher"/>
                <a:sym typeface="Sigher"/>
              </a:rPr>
              <a:t>Writing</a:t>
            </a:r>
          </a:p>
        </p:txBody>
      </p:sp>
      <p:sp>
        <p:nvSpPr>
          <p:cNvPr id="37" name="TextBox 37"/>
          <p:cNvSpPr txBox="1"/>
          <p:nvPr/>
        </p:nvSpPr>
        <p:spPr>
          <a:xfrm>
            <a:off x="623433" y="3290047"/>
            <a:ext cx="1783121" cy="382171"/>
          </a:xfrm>
          <a:prstGeom prst="rect">
            <a:avLst/>
          </a:prstGeom>
        </p:spPr>
        <p:txBody>
          <a:bodyPr lIns="0" tIns="0" rIns="0" bIns="0" rtlCol="0" anchor="t">
            <a:spAutoFit/>
          </a:bodyPr>
          <a:lstStyle/>
          <a:p>
            <a:pPr algn="ctr">
              <a:lnSpc>
                <a:spcPts val="3079"/>
              </a:lnSpc>
            </a:pPr>
            <a:r>
              <a:rPr lang="en-US" sz="2199">
                <a:solidFill>
                  <a:srgbClr val="000000"/>
                </a:solidFill>
                <a:latin typeface="Sigher"/>
                <a:ea typeface="Sigher"/>
                <a:cs typeface="Sigher"/>
                <a:sym typeface="Sigher"/>
              </a:rPr>
              <a:t>Maths</a:t>
            </a:r>
          </a:p>
        </p:txBody>
      </p:sp>
      <p:sp>
        <p:nvSpPr>
          <p:cNvPr id="38" name="TextBox 38"/>
          <p:cNvSpPr txBox="1"/>
          <p:nvPr/>
        </p:nvSpPr>
        <p:spPr>
          <a:xfrm rot="-428242">
            <a:off x="2651425" y="3299757"/>
            <a:ext cx="1783121" cy="382171"/>
          </a:xfrm>
          <a:prstGeom prst="rect">
            <a:avLst/>
          </a:prstGeom>
        </p:spPr>
        <p:txBody>
          <a:bodyPr lIns="0" tIns="0" rIns="0" bIns="0" rtlCol="0" anchor="t">
            <a:spAutoFit/>
          </a:bodyPr>
          <a:lstStyle/>
          <a:p>
            <a:pPr algn="ctr">
              <a:lnSpc>
                <a:spcPts val="3079"/>
              </a:lnSpc>
            </a:pPr>
            <a:r>
              <a:rPr lang="en-US" sz="2199">
                <a:solidFill>
                  <a:srgbClr val="000000"/>
                </a:solidFill>
                <a:latin typeface="Sigher"/>
                <a:ea typeface="Sigher"/>
                <a:cs typeface="Sigher"/>
                <a:sym typeface="Sigher"/>
              </a:rPr>
              <a:t>Science</a:t>
            </a:r>
          </a:p>
        </p:txBody>
      </p:sp>
      <p:sp>
        <p:nvSpPr>
          <p:cNvPr id="39" name="TextBox 39"/>
          <p:cNvSpPr txBox="1"/>
          <p:nvPr/>
        </p:nvSpPr>
        <p:spPr>
          <a:xfrm>
            <a:off x="5122985" y="3299572"/>
            <a:ext cx="1783121" cy="382171"/>
          </a:xfrm>
          <a:prstGeom prst="rect">
            <a:avLst/>
          </a:prstGeom>
        </p:spPr>
        <p:txBody>
          <a:bodyPr lIns="0" tIns="0" rIns="0" bIns="0" rtlCol="0" anchor="t">
            <a:spAutoFit/>
          </a:bodyPr>
          <a:lstStyle/>
          <a:p>
            <a:pPr algn="ctr">
              <a:lnSpc>
                <a:spcPts val="3079"/>
              </a:lnSpc>
            </a:pPr>
            <a:r>
              <a:rPr lang="en-US" sz="2199" dirty="0">
                <a:solidFill>
                  <a:srgbClr val="000000"/>
                </a:solidFill>
                <a:latin typeface="Sigher"/>
                <a:ea typeface="Sigher"/>
                <a:cs typeface="Sigher"/>
                <a:sym typeface="Sigher"/>
              </a:rPr>
              <a:t>History</a:t>
            </a:r>
          </a:p>
        </p:txBody>
      </p:sp>
      <p:sp>
        <p:nvSpPr>
          <p:cNvPr id="40" name="TextBox 40"/>
          <p:cNvSpPr txBox="1"/>
          <p:nvPr/>
        </p:nvSpPr>
        <p:spPr>
          <a:xfrm>
            <a:off x="224016" y="5131102"/>
            <a:ext cx="1783121" cy="382171"/>
          </a:xfrm>
          <a:prstGeom prst="rect">
            <a:avLst/>
          </a:prstGeom>
        </p:spPr>
        <p:txBody>
          <a:bodyPr lIns="0" tIns="0" rIns="0" bIns="0" rtlCol="0" anchor="t">
            <a:spAutoFit/>
          </a:bodyPr>
          <a:lstStyle/>
          <a:p>
            <a:pPr algn="ctr">
              <a:lnSpc>
                <a:spcPts val="3079"/>
              </a:lnSpc>
            </a:pPr>
            <a:r>
              <a:rPr lang="en-US" sz="2199">
                <a:solidFill>
                  <a:srgbClr val="000000"/>
                </a:solidFill>
                <a:latin typeface="Sigher"/>
                <a:ea typeface="Sigher"/>
                <a:cs typeface="Sigher"/>
                <a:sym typeface="Sigher"/>
              </a:rPr>
              <a:t>Geography</a:t>
            </a:r>
          </a:p>
        </p:txBody>
      </p:sp>
      <p:sp>
        <p:nvSpPr>
          <p:cNvPr id="41" name="TextBox 41"/>
          <p:cNvSpPr txBox="1"/>
          <p:nvPr/>
        </p:nvSpPr>
        <p:spPr>
          <a:xfrm rot="-159704">
            <a:off x="3114901" y="5248162"/>
            <a:ext cx="1869688" cy="290096"/>
          </a:xfrm>
          <a:prstGeom prst="rect">
            <a:avLst/>
          </a:prstGeom>
        </p:spPr>
        <p:txBody>
          <a:bodyPr lIns="0" tIns="0" rIns="0" bIns="0" rtlCol="0" anchor="t">
            <a:spAutoFit/>
          </a:bodyPr>
          <a:lstStyle/>
          <a:p>
            <a:pPr algn="ctr">
              <a:lnSpc>
                <a:spcPts val="2380"/>
              </a:lnSpc>
            </a:pPr>
            <a:r>
              <a:rPr lang="en-US" sz="1700">
                <a:solidFill>
                  <a:srgbClr val="000000"/>
                </a:solidFill>
                <a:latin typeface="Sigher"/>
                <a:ea typeface="Sigher"/>
                <a:cs typeface="Sigher"/>
                <a:sym typeface="Sigher"/>
              </a:rPr>
              <a:t>Religion&amp;World Views</a:t>
            </a:r>
          </a:p>
        </p:txBody>
      </p:sp>
      <p:sp>
        <p:nvSpPr>
          <p:cNvPr id="42" name="TextBox 42"/>
          <p:cNvSpPr txBox="1"/>
          <p:nvPr/>
        </p:nvSpPr>
        <p:spPr>
          <a:xfrm rot="411343">
            <a:off x="5384079" y="5094284"/>
            <a:ext cx="1783121" cy="382171"/>
          </a:xfrm>
          <a:prstGeom prst="rect">
            <a:avLst/>
          </a:prstGeom>
        </p:spPr>
        <p:txBody>
          <a:bodyPr lIns="0" tIns="0" rIns="0" bIns="0" rtlCol="0" anchor="t">
            <a:spAutoFit/>
          </a:bodyPr>
          <a:lstStyle/>
          <a:p>
            <a:pPr algn="ctr">
              <a:lnSpc>
                <a:spcPts val="3079"/>
              </a:lnSpc>
            </a:pPr>
            <a:r>
              <a:rPr lang="en-US" sz="2199">
                <a:solidFill>
                  <a:srgbClr val="000000"/>
                </a:solidFill>
                <a:latin typeface="Sigher"/>
                <a:ea typeface="Sigher"/>
                <a:cs typeface="Sigher"/>
                <a:sym typeface="Sigher"/>
              </a:rPr>
              <a:t>Art</a:t>
            </a:r>
          </a:p>
        </p:txBody>
      </p:sp>
      <p:sp>
        <p:nvSpPr>
          <p:cNvPr id="43" name="TextBox 43"/>
          <p:cNvSpPr txBox="1"/>
          <p:nvPr/>
        </p:nvSpPr>
        <p:spPr>
          <a:xfrm rot="-230262">
            <a:off x="550218" y="6961727"/>
            <a:ext cx="1783121" cy="332740"/>
          </a:xfrm>
          <a:prstGeom prst="rect">
            <a:avLst/>
          </a:prstGeom>
        </p:spPr>
        <p:txBody>
          <a:bodyPr lIns="0" tIns="0" rIns="0" bIns="0" rtlCol="0" anchor="t">
            <a:spAutoFit/>
          </a:bodyPr>
          <a:lstStyle/>
          <a:p>
            <a:pPr algn="ctr">
              <a:lnSpc>
                <a:spcPts val="2660"/>
              </a:lnSpc>
            </a:pPr>
            <a:r>
              <a:rPr lang="en-US" sz="1900">
                <a:solidFill>
                  <a:srgbClr val="000000"/>
                </a:solidFill>
                <a:latin typeface="Sigher"/>
                <a:ea typeface="Sigher"/>
                <a:cs typeface="Sigher"/>
                <a:sym typeface="Sigher"/>
              </a:rPr>
              <a:t>Design Technology</a:t>
            </a:r>
          </a:p>
        </p:txBody>
      </p:sp>
      <p:sp>
        <p:nvSpPr>
          <p:cNvPr id="44" name="TextBox 44"/>
          <p:cNvSpPr txBox="1"/>
          <p:nvPr/>
        </p:nvSpPr>
        <p:spPr>
          <a:xfrm rot="135056">
            <a:off x="2674117" y="6990581"/>
            <a:ext cx="1783121" cy="382171"/>
          </a:xfrm>
          <a:prstGeom prst="rect">
            <a:avLst/>
          </a:prstGeom>
        </p:spPr>
        <p:txBody>
          <a:bodyPr lIns="0" tIns="0" rIns="0" bIns="0" rtlCol="0" anchor="t">
            <a:spAutoFit/>
          </a:bodyPr>
          <a:lstStyle/>
          <a:p>
            <a:pPr algn="ctr">
              <a:lnSpc>
                <a:spcPts val="3079"/>
              </a:lnSpc>
            </a:pPr>
            <a:r>
              <a:rPr lang="en-US" sz="2199">
                <a:solidFill>
                  <a:srgbClr val="000000"/>
                </a:solidFill>
                <a:latin typeface="Sigher"/>
                <a:ea typeface="Sigher"/>
                <a:cs typeface="Sigher"/>
                <a:sym typeface="Sigher"/>
              </a:rPr>
              <a:t>Music</a:t>
            </a:r>
          </a:p>
        </p:txBody>
      </p:sp>
      <p:sp>
        <p:nvSpPr>
          <p:cNvPr id="45" name="TextBox 45"/>
          <p:cNvSpPr txBox="1"/>
          <p:nvPr/>
        </p:nvSpPr>
        <p:spPr>
          <a:xfrm>
            <a:off x="5639272" y="6936958"/>
            <a:ext cx="1783121" cy="382171"/>
          </a:xfrm>
          <a:prstGeom prst="rect">
            <a:avLst/>
          </a:prstGeom>
        </p:spPr>
        <p:txBody>
          <a:bodyPr lIns="0" tIns="0" rIns="0" bIns="0" rtlCol="0" anchor="t">
            <a:spAutoFit/>
          </a:bodyPr>
          <a:lstStyle/>
          <a:p>
            <a:pPr algn="ctr">
              <a:lnSpc>
                <a:spcPts val="3079"/>
              </a:lnSpc>
            </a:pPr>
            <a:r>
              <a:rPr lang="en-US" sz="2199">
                <a:solidFill>
                  <a:srgbClr val="000000"/>
                </a:solidFill>
                <a:latin typeface="Sigher"/>
                <a:ea typeface="Sigher"/>
                <a:cs typeface="Sigher"/>
                <a:sym typeface="Sigher"/>
              </a:rPr>
              <a:t>PSHE</a:t>
            </a:r>
          </a:p>
        </p:txBody>
      </p:sp>
      <p:sp>
        <p:nvSpPr>
          <p:cNvPr id="46" name="TextBox 46"/>
          <p:cNvSpPr txBox="1"/>
          <p:nvPr/>
        </p:nvSpPr>
        <p:spPr>
          <a:xfrm rot="239949">
            <a:off x="634589" y="8833323"/>
            <a:ext cx="1783121" cy="382171"/>
          </a:xfrm>
          <a:prstGeom prst="rect">
            <a:avLst/>
          </a:prstGeom>
        </p:spPr>
        <p:txBody>
          <a:bodyPr lIns="0" tIns="0" rIns="0" bIns="0" rtlCol="0" anchor="t">
            <a:spAutoFit/>
          </a:bodyPr>
          <a:lstStyle/>
          <a:p>
            <a:pPr algn="ctr">
              <a:lnSpc>
                <a:spcPts val="3079"/>
              </a:lnSpc>
            </a:pPr>
            <a:r>
              <a:rPr lang="en-US" sz="2199">
                <a:solidFill>
                  <a:srgbClr val="000000"/>
                </a:solidFill>
                <a:latin typeface="Sigher"/>
                <a:ea typeface="Sigher"/>
                <a:cs typeface="Sigher"/>
                <a:sym typeface="Sigher"/>
              </a:rPr>
              <a:t>Computing</a:t>
            </a:r>
          </a:p>
        </p:txBody>
      </p:sp>
      <p:sp>
        <p:nvSpPr>
          <p:cNvPr id="47" name="TextBox 47"/>
          <p:cNvSpPr txBox="1"/>
          <p:nvPr/>
        </p:nvSpPr>
        <p:spPr>
          <a:xfrm rot="-70722">
            <a:off x="3113705" y="8833270"/>
            <a:ext cx="1783121" cy="382171"/>
          </a:xfrm>
          <a:prstGeom prst="rect">
            <a:avLst/>
          </a:prstGeom>
        </p:spPr>
        <p:txBody>
          <a:bodyPr lIns="0" tIns="0" rIns="0" bIns="0" rtlCol="0" anchor="t">
            <a:spAutoFit/>
          </a:bodyPr>
          <a:lstStyle/>
          <a:p>
            <a:pPr algn="ctr">
              <a:lnSpc>
                <a:spcPts val="3079"/>
              </a:lnSpc>
            </a:pPr>
            <a:r>
              <a:rPr lang="en-US" sz="2199">
                <a:solidFill>
                  <a:srgbClr val="000000"/>
                </a:solidFill>
                <a:latin typeface="Sigher"/>
                <a:ea typeface="Sigher"/>
                <a:cs typeface="Sigher"/>
                <a:sym typeface="Sigher"/>
              </a:rPr>
              <a:t>PE</a:t>
            </a:r>
          </a:p>
        </p:txBody>
      </p:sp>
      <p:sp>
        <p:nvSpPr>
          <p:cNvPr id="48" name="TextBox 48"/>
          <p:cNvSpPr txBox="1"/>
          <p:nvPr/>
        </p:nvSpPr>
        <p:spPr>
          <a:xfrm rot="157584">
            <a:off x="5181880" y="8776877"/>
            <a:ext cx="1783121" cy="382171"/>
          </a:xfrm>
          <a:prstGeom prst="rect">
            <a:avLst/>
          </a:prstGeom>
        </p:spPr>
        <p:txBody>
          <a:bodyPr lIns="0" tIns="0" rIns="0" bIns="0" rtlCol="0" anchor="t">
            <a:spAutoFit/>
          </a:bodyPr>
          <a:lstStyle/>
          <a:p>
            <a:pPr algn="ctr">
              <a:lnSpc>
                <a:spcPts val="3079"/>
              </a:lnSpc>
            </a:pPr>
            <a:r>
              <a:rPr lang="en-US" sz="2199">
                <a:solidFill>
                  <a:srgbClr val="000000"/>
                </a:solidFill>
                <a:latin typeface="Sigher"/>
                <a:ea typeface="Sigher"/>
                <a:cs typeface="Sigher"/>
                <a:sym typeface="Sigher"/>
              </a:rPr>
              <a:t>French</a:t>
            </a:r>
          </a:p>
        </p:txBody>
      </p:sp>
      <p:sp>
        <p:nvSpPr>
          <p:cNvPr id="49" name="TextBox 49"/>
          <p:cNvSpPr txBox="1"/>
          <p:nvPr/>
        </p:nvSpPr>
        <p:spPr>
          <a:xfrm rot="-408612">
            <a:off x="273711" y="1731086"/>
            <a:ext cx="2199068" cy="1333698"/>
          </a:xfrm>
          <a:prstGeom prst="rect">
            <a:avLst/>
          </a:prstGeom>
        </p:spPr>
        <p:txBody>
          <a:bodyPr lIns="0" tIns="0" rIns="0" bIns="0" rtlCol="0" anchor="t">
            <a:spAutoFit/>
          </a:bodyPr>
          <a:lstStyle/>
          <a:p>
            <a:pPr algn="ctr">
              <a:lnSpc>
                <a:spcPts val="1540"/>
              </a:lnSpc>
            </a:pPr>
            <a:r>
              <a:rPr lang="en-US" sz="1100" dirty="0">
                <a:solidFill>
                  <a:srgbClr val="000000"/>
                </a:solidFill>
                <a:latin typeface="Twinkl"/>
                <a:ea typeface="Twinkl"/>
                <a:cs typeface="Twinkl"/>
                <a:sym typeface="Twinkl"/>
              </a:rPr>
              <a:t>Our spellings will focus on prefixes and suffixes, and how these change the meaning of words.</a:t>
            </a:r>
          </a:p>
          <a:p>
            <a:pPr algn="ctr">
              <a:lnSpc>
                <a:spcPts val="1540"/>
              </a:lnSpc>
            </a:pPr>
            <a:r>
              <a:rPr lang="en-US" sz="1100" dirty="0">
                <a:solidFill>
                  <a:srgbClr val="000000"/>
                </a:solidFill>
                <a:latin typeface="Twinkl"/>
                <a:ea typeface="Twinkl"/>
                <a:cs typeface="Twinkl"/>
                <a:sym typeface="Twinkl"/>
              </a:rPr>
              <a:t>Words from the Year 3 &amp; 4 statutory word list and</a:t>
            </a:r>
          </a:p>
          <a:p>
            <a:pPr algn="ctr">
              <a:lnSpc>
                <a:spcPts val="1540"/>
              </a:lnSpc>
            </a:pPr>
            <a:r>
              <a:rPr lang="en-US" sz="1100" dirty="0">
                <a:solidFill>
                  <a:srgbClr val="000000"/>
                </a:solidFill>
                <a:latin typeface="Twinkl"/>
                <a:ea typeface="Twinkl"/>
                <a:cs typeface="Twinkl"/>
                <a:sym typeface="Twinkl"/>
              </a:rPr>
              <a:t>words ending -sure and –</a:t>
            </a:r>
            <a:r>
              <a:rPr lang="en-US" sz="1100" dirty="0" err="1">
                <a:solidFill>
                  <a:srgbClr val="000000"/>
                </a:solidFill>
                <a:latin typeface="Twinkl"/>
                <a:ea typeface="Twinkl"/>
                <a:cs typeface="Twinkl"/>
                <a:sym typeface="Twinkl"/>
              </a:rPr>
              <a:t>ture</a:t>
            </a:r>
            <a:r>
              <a:rPr lang="en-US" sz="1100" dirty="0">
                <a:solidFill>
                  <a:srgbClr val="000000"/>
                </a:solidFill>
                <a:latin typeface="Twinkl"/>
                <a:ea typeface="Twinkl"/>
                <a:cs typeface="Twinkl"/>
                <a:sym typeface="Twinkl"/>
              </a:rPr>
              <a:t> will also be our focus.</a:t>
            </a:r>
          </a:p>
        </p:txBody>
      </p:sp>
      <p:sp>
        <p:nvSpPr>
          <p:cNvPr id="50" name="TextBox 50"/>
          <p:cNvSpPr txBox="1"/>
          <p:nvPr/>
        </p:nvSpPr>
        <p:spPr>
          <a:xfrm rot="142778">
            <a:off x="5201486" y="2409042"/>
            <a:ext cx="2199068" cy="492122"/>
          </a:xfrm>
          <a:prstGeom prst="rect">
            <a:avLst/>
          </a:prstGeom>
        </p:spPr>
        <p:txBody>
          <a:bodyPr lIns="0" tIns="0" rIns="0" bIns="0" rtlCol="0" anchor="t">
            <a:spAutoFit/>
          </a:bodyPr>
          <a:lstStyle/>
          <a:p>
            <a:pPr algn="ctr">
              <a:lnSpc>
                <a:spcPts val="1272"/>
              </a:lnSpc>
            </a:pPr>
            <a:r>
              <a:rPr lang="en-US" sz="1050" dirty="0">
                <a:solidFill>
                  <a:srgbClr val="000000"/>
                </a:solidFill>
                <a:latin typeface="Twinkl"/>
                <a:ea typeface="Twinkl"/>
                <a:cs typeface="Twinkl"/>
                <a:sym typeface="Twinkl"/>
              </a:rPr>
              <a:t>We will be writing based on the book ‘The Zebra’s Great Escape’ by Katherine Randell.</a:t>
            </a:r>
          </a:p>
        </p:txBody>
      </p:sp>
      <p:sp>
        <p:nvSpPr>
          <p:cNvPr id="51" name="TextBox 51"/>
          <p:cNvSpPr txBox="1"/>
          <p:nvPr/>
        </p:nvSpPr>
        <p:spPr>
          <a:xfrm>
            <a:off x="253425" y="3762669"/>
            <a:ext cx="2199068" cy="884858"/>
          </a:xfrm>
          <a:prstGeom prst="rect">
            <a:avLst/>
          </a:prstGeom>
        </p:spPr>
        <p:txBody>
          <a:bodyPr lIns="0" tIns="0" rIns="0" bIns="0" rtlCol="0" anchor="t">
            <a:spAutoFit/>
          </a:bodyPr>
          <a:lstStyle/>
          <a:p>
            <a:pPr algn="ctr">
              <a:lnSpc>
                <a:spcPts val="1400"/>
              </a:lnSpc>
            </a:pPr>
            <a:r>
              <a:rPr lang="en-US" sz="1000" dirty="0">
                <a:solidFill>
                  <a:srgbClr val="000000"/>
                </a:solidFill>
                <a:latin typeface="Twinkl"/>
                <a:ea typeface="Twinkl"/>
                <a:cs typeface="Twinkl"/>
                <a:sym typeface="Twinkl"/>
              </a:rPr>
              <a:t>This term we are focusing on the place values of numbers to 10,000. Adding and subtracting using the formal column method and diving deeper into out 3, 6 and 9 times tables. </a:t>
            </a:r>
          </a:p>
        </p:txBody>
      </p:sp>
      <p:sp>
        <p:nvSpPr>
          <p:cNvPr id="52" name="TextBox 52"/>
          <p:cNvSpPr txBox="1"/>
          <p:nvPr/>
        </p:nvSpPr>
        <p:spPr>
          <a:xfrm rot="-408612">
            <a:off x="2637575" y="3604382"/>
            <a:ext cx="2199068" cy="1606209"/>
          </a:xfrm>
          <a:prstGeom prst="rect">
            <a:avLst/>
          </a:prstGeom>
        </p:spPr>
        <p:txBody>
          <a:bodyPr lIns="0" tIns="0" rIns="0" bIns="0" rtlCol="0" anchor="t">
            <a:spAutoFit/>
          </a:bodyPr>
          <a:lstStyle/>
          <a:p>
            <a:pPr algn="ctr">
              <a:lnSpc>
                <a:spcPts val="1386"/>
              </a:lnSpc>
            </a:pPr>
            <a:r>
              <a:rPr lang="en-US" sz="1000" dirty="0">
                <a:solidFill>
                  <a:srgbClr val="000000"/>
                </a:solidFill>
                <a:latin typeface="Twinkl"/>
                <a:ea typeface="Twinkl"/>
                <a:cs typeface="Twinkl"/>
                <a:sym typeface="Twinkl"/>
              </a:rPr>
              <a:t>Our science is based on ‘States of matter’: comparing, grouping and observing solids, liquids and gases and understanding evaporation and condensation. </a:t>
            </a:r>
          </a:p>
          <a:p>
            <a:pPr algn="ctr">
              <a:lnSpc>
                <a:spcPts val="1386"/>
              </a:lnSpc>
            </a:pPr>
            <a:r>
              <a:rPr lang="en-US" sz="1000" dirty="0">
                <a:solidFill>
                  <a:srgbClr val="000000"/>
                </a:solidFill>
                <a:latin typeface="Twinkl"/>
                <a:ea typeface="Twinkl"/>
                <a:cs typeface="Twinkl"/>
                <a:sym typeface="Twinkl"/>
              </a:rPr>
              <a:t>Also, animals including humans: the digestive system, teeth and the food chain will also be studied. </a:t>
            </a:r>
          </a:p>
          <a:p>
            <a:pPr algn="ctr">
              <a:lnSpc>
                <a:spcPts val="1386"/>
              </a:lnSpc>
            </a:pPr>
            <a:endParaRPr lang="en-US" sz="1100" dirty="0">
              <a:solidFill>
                <a:srgbClr val="000000"/>
              </a:solidFill>
              <a:latin typeface="Twinkl"/>
              <a:ea typeface="Twinkl"/>
              <a:cs typeface="Twinkl"/>
              <a:sym typeface="Twinkl"/>
            </a:endParaRPr>
          </a:p>
        </p:txBody>
      </p:sp>
      <p:sp>
        <p:nvSpPr>
          <p:cNvPr id="53" name="TextBox 53"/>
          <p:cNvSpPr txBox="1"/>
          <p:nvPr/>
        </p:nvSpPr>
        <p:spPr>
          <a:xfrm>
            <a:off x="5105925" y="3700430"/>
            <a:ext cx="2199068" cy="1074012"/>
          </a:xfrm>
          <a:prstGeom prst="rect">
            <a:avLst/>
          </a:prstGeom>
        </p:spPr>
        <p:txBody>
          <a:bodyPr lIns="0" tIns="0" rIns="0" bIns="0" rtlCol="0" anchor="t">
            <a:spAutoFit/>
          </a:bodyPr>
          <a:lstStyle/>
          <a:p>
            <a:pPr algn="ctr">
              <a:lnSpc>
                <a:spcPts val="1679"/>
              </a:lnSpc>
            </a:pPr>
            <a:r>
              <a:rPr lang="en-US" sz="1200" dirty="0">
                <a:solidFill>
                  <a:srgbClr val="000000"/>
                </a:solidFill>
                <a:latin typeface="Twinkl"/>
                <a:ea typeface="Twinkl"/>
                <a:cs typeface="Twinkl"/>
                <a:sym typeface="Twinkl"/>
              </a:rPr>
              <a:t>History will be based on ‘The Vikings’ - how they came to Britain and why they settled here and how they established Danelaw and the monarchy.</a:t>
            </a:r>
          </a:p>
        </p:txBody>
      </p:sp>
      <p:sp>
        <p:nvSpPr>
          <p:cNvPr id="54" name="TextBox 54"/>
          <p:cNvSpPr txBox="1"/>
          <p:nvPr/>
        </p:nvSpPr>
        <p:spPr>
          <a:xfrm>
            <a:off x="226477" y="5684723"/>
            <a:ext cx="2261771" cy="637995"/>
          </a:xfrm>
          <a:prstGeom prst="rect">
            <a:avLst/>
          </a:prstGeom>
        </p:spPr>
        <p:txBody>
          <a:bodyPr lIns="0" tIns="0" rIns="0" bIns="0" rtlCol="0" anchor="t">
            <a:spAutoFit/>
          </a:bodyPr>
          <a:lstStyle/>
          <a:p>
            <a:pPr algn="ctr">
              <a:lnSpc>
                <a:spcPts val="1679"/>
              </a:lnSpc>
            </a:pPr>
            <a:r>
              <a:rPr lang="en-US" sz="1200" dirty="0">
                <a:solidFill>
                  <a:srgbClr val="000000"/>
                </a:solidFill>
                <a:latin typeface="Twinkl"/>
                <a:ea typeface="Twinkl"/>
                <a:cs typeface="Twinkl"/>
                <a:sym typeface="Twinkl"/>
              </a:rPr>
              <a:t>In Geography this term we are looking at the water cycle and what affects this.</a:t>
            </a:r>
          </a:p>
        </p:txBody>
      </p:sp>
      <p:sp>
        <p:nvSpPr>
          <p:cNvPr id="55" name="TextBox 55"/>
          <p:cNvSpPr txBox="1"/>
          <p:nvPr/>
        </p:nvSpPr>
        <p:spPr>
          <a:xfrm rot="-223100">
            <a:off x="2710753" y="5711385"/>
            <a:ext cx="2199068" cy="1015663"/>
          </a:xfrm>
          <a:prstGeom prst="rect">
            <a:avLst/>
          </a:prstGeom>
        </p:spPr>
        <p:txBody>
          <a:bodyPr lIns="0" tIns="0" rIns="0" bIns="0" rtlCol="0" anchor="t">
            <a:spAutoFit/>
          </a:bodyPr>
          <a:lstStyle/>
          <a:p>
            <a:pPr lvl="0" algn="ctr"/>
            <a:r>
              <a:rPr lang="en-GB" sz="1100" dirty="0">
                <a:latin typeface="Twinkl" panose="020B0604020202020204" charset="0"/>
              </a:rPr>
              <a:t>Through our RE lessons we are trying to answer the following questions. ‘</a:t>
            </a:r>
            <a:r>
              <a:rPr lang="en-GB" sz="1100" i="1" dirty="0">
                <a:latin typeface="Twinkl" panose="020B0604020202020204" charset="0"/>
              </a:rPr>
              <a:t>Just how important are our beliefs?’ </a:t>
            </a:r>
            <a:r>
              <a:rPr lang="en-GB" sz="1100" dirty="0">
                <a:latin typeface="Twinkl" panose="020B0604020202020204" charset="0"/>
              </a:rPr>
              <a:t>and</a:t>
            </a:r>
          </a:p>
          <a:p>
            <a:pPr algn="ctr"/>
            <a:r>
              <a:rPr lang="en-GB" sz="1100" i="1" dirty="0">
                <a:latin typeface="Twinkl" panose="020B0604020202020204" charset="0"/>
              </a:rPr>
              <a:t>‘Why is the bible the best-selling book of all?’</a:t>
            </a:r>
            <a:endParaRPr lang="en-US" sz="1100" i="1" dirty="0">
              <a:solidFill>
                <a:srgbClr val="000000"/>
              </a:solidFill>
              <a:latin typeface="Twinkl" panose="020B0604020202020204" charset="0"/>
              <a:ea typeface="Twinkl"/>
              <a:cs typeface="Twinkl"/>
              <a:sym typeface="Twinkl"/>
            </a:endParaRPr>
          </a:p>
        </p:txBody>
      </p:sp>
      <p:sp>
        <p:nvSpPr>
          <p:cNvPr id="56" name="TextBox 56"/>
          <p:cNvSpPr txBox="1"/>
          <p:nvPr/>
        </p:nvSpPr>
        <p:spPr>
          <a:xfrm rot="387254">
            <a:off x="5202873" y="5676311"/>
            <a:ext cx="2199068" cy="807913"/>
          </a:xfrm>
          <a:prstGeom prst="rect">
            <a:avLst/>
          </a:prstGeom>
        </p:spPr>
        <p:txBody>
          <a:bodyPr lIns="0" tIns="0" rIns="0" bIns="0" rtlCol="0" anchor="t">
            <a:spAutoFit/>
          </a:bodyPr>
          <a:lstStyle/>
          <a:p>
            <a:pPr algn="ctr"/>
            <a:r>
              <a:rPr lang="en-GB" sz="1050" dirty="0">
                <a:latin typeface="Twinkl" panose="020B0604020202020204" charset="0"/>
              </a:rPr>
              <a:t>This terms art topic is ‘Sculpture and 3D’: Mega materials. We will creating our own sculptures using soap, photographing shadows and recycled materials.</a:t>
            </a:r>
          </a:p>
        </p:txBody>
      </p:sp>
      <p:sp>
        <p:nvSpPr>
          <p:cNvPr id="57" name="TextBox 57"/>
          <p:cNvSpPr txBox="1"/>
          <p:nvPr/>
        </p:nvSpPr>
        <p:spPr>
          <a:xfrm rot="-223100">
            <a:off x="211447" y="7551267"/>
            <a:ext cx="2228982" cy="849592"/>
          </a:xfrm>
          <a:prstGeom prst="rect">
            <a:avLst/>
          </a:prstGeom>
        </p:spPr>
        <p:txBody>
          <a:bodyPr wrap="square" lIns="0" tIns="0" rIns="0" bIns="0" rtlCol="0" anchor="t">
            <a:spAutoFit/>
          </a:bodyPr>
          <a:lstStyle/>
          <a:p>
            <a:pPr algn="ctr">
              <a:lnSpc>
                <a:spcPts val="1679"/>
              </a:lnSpc>
            </a:pPr>
            <a:r>
              <a:rPr lang="en-US" sz="1000" dirty="0">
                <a:solidFill>
                  <a:srgbClr val="000000"/>
                </a:solidFill>
                <a:latin typeface="Twinkl"/>
                <a:ea typeface="Twinkl"/>
                <a:cs typeface="Twinkl"/>
                <a:sym typeface="Twinkl"/>
              </a:rPr>
              <a:t>Textiles will focus on: ‘Design and stitch a book sleeve with a fastening’ as well as looking at structures where we will design and create miniature pavilions. </a:t>
            </a:r>
          </a:p>
        </p:txBody>
      </p:sp>
      <p:sp>
        <p:nvSpPr>
          <p:cNvPr id="58" name="TextBox 58"/>
          <p:cNvSpPr txBox="1"/>
          <p:nvPr/>
        </p:nvSpPr>
        <p:spPr>
          <a:xfrm>
            <a:off x="5160623" y="7479696"/>
            <a:ext cx="2261771" cy="953135"/>
          </a:xfrm>
          <a:prstGeom prst="rect">
            <a:avLst/>
          </a:prstGeom>
        </p:spPr>
        <p:txBody>
          <a:bodyPr lIns="0" tIns="0" rIns="0" bIns="0" rtlCol="0" anchor="t">
            <a:spAutoFit/>
          </a:bodyPr>
          <a:lstStyle/>
          <a:p>
            <a:pPr algn="ctr">
              <a:lnSpc>
                <a:spcPts val="1540"/>
              </a:lnSpc>
            </a:pPr>
            <a:r>
              <a:rPr lang="en-US" sz="1100" dirty="0">
                <a:solidFill>
                  <a:srgbClr val="000000"/>
                </a:solidFill>
                <a:latin typeface="Twinkl"/>
                <a:ea typeface="Twinkl"/>
                <a:cs typeface="Twinkl"/>
                <a:sym typeface="Twinkl"/>
              </a:rPr>
              <a:t>Myself and My Relationships: Family and Friends</a:t>
            </a:r>
          </a:p>
          <a:p>
            <a:pPr algn="ctr">
              <a:lnSpc>
                <a:spcPts val="1540"/>
              </a:lnSpc>
            </a:pPr>
            <a:r>
              <a:rPr lang="en-US" sz="1100" dirty="0">
                <a:solidFill>
                  <a:srgbClr val="000000"/>
                </a:solidFill>
                <a:latin typeface="Twinkl"/>
                <a:ea typeface="Twinkl"/>
                <a:cs typeface="Twinkl"/>
                <a:sym typeface="Twinkl"/>
              </a:rPr>
              <a:t>Healthy and Safer Lifestyles: Personal Safety and Drug Education.</a:t>
            </a:r>
          </a:p>
          <a:p>
            <a:pPr algn="ctr">
              <a:lnSpc>
                <a:spcPts val="1540"/>
              </a:lnSpc>
            </a:pPr>
            <a:endParaRPr lang="en-US" sz="1100" dirty="0">
              <a:solidFill>
                <a:srgbClr val="000000"/>
              </a:solidFill>
              <a:latin typeface="Twinkl"/>
              <a:ea typeface="Twinkl"/>
              <a:cs typeface="Twinkl"/>
              <a:sym typeface="Twinkl"/>
            </a:endParaRPr>
          </a:p>
        </p:txBody>
      </p:sp>
      <p:sp>
        <p:nvSpPr>
          <p:cNvPr id="59" name="TextBox 59"/>
          <p:cNvSpPr txBox="1"/>
          <p:nvPr/>
        </p:nvSpPr>
        <p:spPr>
          <a:xfrm rot="191329">
            <a:off x="146140" y="9321015"/>
            <a:ext cx="2276070" cy="616955"/>
          </a:xfrm>
          <a:prstGeom prst="rect">
            <a:avLst/>
          </a:prstGeom>
        </p:spPr>
        <p:txBody>
          <a:bodyPr lIns="0" tIns="0" rIns="0" bIns="0" rtlCol="0" anchor="t">
            <a:spAutoFit/>
          </a:bodyPr>
          <a:lstStyle/>
          <a:p>
            <a:pPr algn="ctr">
              <a:lnSpc>
                <a:spcPts val="1679"/>
              </a:lnSpc>
            </a:pPr>
            <a:r>
              <a:rPr lang="en-US" sz="1200">
                <a:solidFill>
                  <a:srgbClr val="000000"/>
                </a:solidFill>
                <a:latin typeface="Twinkl"/>
                <a:ea typeface="Twinkl"/>
                <a:cs typeface="Twinkl"/>
                <a:sym typeface="Twinkl"/>
              </a:rPr>
              <a:t>Audio production – We will be recording and working with audio digitally.</a:t>
            </a:r>
          </a:p>
        </p:txBody>
      </p:sp>
      <p:sp>
        <p:nvSpPr>
          <p:cNvPr id="61" name="TextBox 61"/>
          <p:cNvSpPr txBox="1"/>
          <p:nvPr/>
        </p:nvSpPr>
        <p:spPr>
          <a:xfrm rot="191329">
            <a:off x="5102322" y="9257305"/>
            <a:ext cx="2276070" cy="856004"/>
          </a:xfrm>
          <a:prstGeom prst="rect">
            <a:avLst/>
          </a:prstGeom>
        </p:spPr>
        <p:txBody>
          <a:bodyPr lIns="0" tIns="0" rIns="0" bIns="0" rtlCol="0" anchor="t">
            <a:spAutoFit/>
          </a:bodyPr>
          <a:lstStyle/>
          <a:p>
            <a:pPr algn="ctr">
              <a:lnSpc>
                <a:spcPts val="1679"/>
              </a:lnSpc>
            </a:pPr>
            <a:r>
              <a:rPr lang="en-US" sz="1200" dirty="0">
                <a:solidFill>
                  <a:srgbClr val="000000"/>
                </a:solidFill>
                <a:latin typeface="Twinkl"/>
                <a:ea typeface="Twinkl"/>
                <a:cs typeface="Twinkl"/>
                <a:sym typeface="Twinkl"/>
              </a:rPr>
              <a:t>Using Duolingo we will continue to develop our French knowledge. Learning greetings, animal names and foods. </a:t>
            </a:r>
          </a:p>
        </p:txBody>
      </p:sp>
      <p:sp>
        <p:nvSpPr>
          <p:cNvPr id="62" name="TextBox 62"/>
          <p:cNvSpPr txBox="1"/>
          <p:nvPr/>
        </p:nvSpPr>
        <p:spPr>
          <a:xfrm>
            <a:off x="2385032" y="1740753"/>
            <a:ext cx="2199068" cy="198032"/>
          </a:xfrm>
          <a:prstGeom prst="rect">
            <a:avLst/>
          </a:prstGeom>
        </p:spPr>
        <p:txBody>
          <a:bodyPr lIns="0" tIns="0" rIns="0" bIns="0" rtlCol="0" anchor="t">
            <a:spAutoFit/>
          </a:bodyPr>
          <a:lstStyle/>
          <a:p>
            <a:pPr algn="ctr">
              <a:lnSpc>
                <a:spcPts val="1679"/>
              </a:lnSpc>
            </a:pPr>
            <a:r>
              <a:rPr lang="en-US" sz="1200">
                <a:solidFill>
                  <a:srgbClr val="000000"/>
                </a:solidFill>
                <a:latin typeface="Twinkl"/>
                <a:ea typeface="Twinkl"/>
                <a:cs typeface="Twinkl"/>
                <a:sym typeface="Twinkl"/>
              </a:rPr>
              <a:t>We will be studying...</a:t>
            </a:r>
          </a:p>
        </p:txBody>
      </p:sp>
      <p:sp>
        <p:nvSpPr>
          <p:cNvPr id="63" name="TextBox 63"/>
          <p:cNvSpPr txBox="1"/>
          <p:nvPr/>
        </p:nvSpPr>
        <p:spPr>
          <a:xfrm>
            <a:off x="4255117" y="2123466"/>
            <a:ext cx="776068" cy="826417"/>
          </a:xfrm>
          <a:prstGeom prst="rect">
            <a:avLst/>
          </a:prstGeom>
        </p:spPr>
        <p:txBody>
          <a:bodyPr lIns="0" tIns="0" rIns="0" bIns="0" rtlCol="0" anchor="t">
            <a:spAutoFit/>
          </a:bodyPr>
          <a:lstStyle/>
          <a:p>
            <a:pPr algn="ctr">
              <a:lnSpc>
                <a:spcPts val="1679"/>
              </a:lnSpc>
            </a:pPr>
            <a:r>
              <a:rPr lang="en-US" sz="1200">
                <a:solidFill>
                  <a:srgbClr val="000000"/>
                </a:solidFill>
                <a:latin typeface="Twinkl"/>
                <a:ea typeface="Twinkl"/>
                <a:cs typeface="Twinkl"/>
                <a:sym typeface="Twinkl"/>
              </a:rPr>
              <a:t>... and extracts linked to these.</a:t>
            </a:r>
          </a:p>
        </p:txBody>
      </p:sp>
      <p:sp>
        <p:nvSpPr>
          <p:cNvPr id="64" name="TextBox 64"/>
          <p:cNvSpPr txBox="1"/>
          <p:nvPr/>
        </p:nvSpPr>
        <p:spPr>
          <a:xfrm rot="191329">
            <a:off x="2644841" y="7533765"/>
            <a:ext cx="2276070" cy="846386"/>
          </a:xfrm>
          <a:prstGeom prst="rect">
            <a:avLst/>
          </a:prstGeom>
        </p:spPr>
        <p:txBody>
          <a:bodyPr lIns="0" tIns="0" rIns="0" bIns="0" rtlCol="0" anchor="t">
            <a:spAutoFit/>
          </a:bodyPr>
          <a:lstStyle/>
          <a:p>
            <a:pPr lvl="0" algn="ctr"/>
            <a:r>
              <a:rPr lang="en-US" sz="1100" dirty="0">
                <a:latin typeface="Twinkl" panose="020B0604020202020204" charset="0"/>
              </a:rPr>
              <a:t>Music concentrates on the changes in pitch, tempo and dynamics using rivers as our inspiration.</a:t>
            </a:r>
            <a:endParaRPr lang="en-GB" sz="1100" dirty="0">
              <a:latin typeface="Twinkl" panose="020B0604020202020204" charset="0"/>
            </a:endParaRPr>
          </a:p>
          <a:p>
            <a:pPr algn="ctr"/>
            <a:r>
              <a:rPr lang="en-GB" sz="1100" dirty="0">
                <a:latin typeface="Twinkl" panose="020B0604020202020204" charset="0"/>
              </a:rPr>
              <a:t>Haiku music and performance will also be our focus.</a:t>
            </a:r>
            <a:endParaRPr lang="en-US" sz="900" dirty="0">
              <a:solidFill>
                <a:srgbClr val="000000"/>
              </a:solidFill>
              <a:latin typeface="Twinkl" panose="020B0604020202020204" charset="0"/>
              <a:ea typeface="Twinkl"/>
              <a:cs typeface="Twinkl"/>
              <a:sym typeface="Twinkl"/>
            </a:endParaRPr>
          </a:p>
        </p:txBody>
      </p:sp>
      <p:sp>
        <p:nvSpPr>
          <p:cNvPr id="12" name="TextBox 64">
            <a:extLst>
              <a:ext uri="{FF2B5EF4-FFF2-40B4-BE49-F238E27FC236}">
                <a16:creationId xmlns:a16="http://schemas.microsoft.com/office/drawing/2014/main" id="{E3B3463C-DD09-40E3-B0B2-9BF9AD5A904B}"/>
              </a:ext>
            </a:extLst>
          </p:cNvPr>
          <p:cNvSpPr txBox="1"/>
          <p:nvPr/>
        </p:nvSpPr>
        <p:spPr>
          <a:xfrm rot="191329">
            <a:off x="2614648" y="9679336"/>
            <a:ext cx="2276070" cy="276999"/>
          </a:xfrm>
          <a:prstGeom prst="rect">
            <a:avLst/>
          </a:prstGeom>
        </p:spPr>
        <p:txBody>
          <a:bodyPr lIns="0" tIns="0" rIns="0" bIns="0" rtlCol="0" anchor="t">
            <a:spAutoFit/>
          </a:bodyPr>
          <a:lstStyle/>
          <a:p>
            <a:pPr lvl="0" algn="ctr"/>
            <a:r>
              <a:rPr lang="en-GB" dirty="0">
                <a:latin typeface="Twinkl" panose="020B0604020202020204" charset="0"/>
              </a:rPr>
              <a:t>Basketball and Netball </a:t>
            </a:r>
            <a:endParaRPr lang="en-US" sz="1200" dirty="0">
              <a:solidFill>
                <a:srgbClr val="000000"/>
              </a:solidFill>
              <a:latin typeface="Twinkl" panose="020B0604020202020204" charset="0"/>
              <a:ea typeface="Twinkl"/>
              <a:cs typeface="Twinkl"/>
              <a:sym typeface="Twinkl"/>
            </a:endParaRPr>
          </a:p>
        </p:txBody>
      </p:sp>
      <p:pic>
        <p:nvPicPr>
          <p:cNvPr id="30" name="Picture 29">
            <a:extLst>
              <a:ext uri="{FF2B5EF4-FFF2-40B4-BE49-F238E27FC236}">
                <a16:creationId xmlns:a16="http://schemas.microsoft.com/office/drawing/2014/main" id="{13138139-BAFB-FA83-DBED-511744E51849}"/>
              </a:ext>
            </a:extLst>
          </p:cNvPr>
          <p:cNvPicPr>
            <a:picLocks noChangeAspect="1"/>
          </p:cNvPicPr>
          <p:nvPr/>
        </p:nvPicPr>
        <p:blipFill>
          <a:blip r:embed="rId23"/>
          <a:stretch>
            <a:fillRect/>
          </a:stretch>
        </p:blipFill>
        <p:spPr>
          <a:xfrm rot="1237372">
            <a:off x="6752295" y="1516456"/>
            <a:ext cx="555625" cy="901579"/>
          </a:xfrm>
          <a:prstGeom prst="rect">
            <a:avLst/>
          </a:prstGeom>
        </p:spPr>
      </p:pic>
      <p:pic>
        <p:nvPicPr>
          <p:cNvPr id="60" name="Picture 59">
            <a:extLst>
              <a:ext uri="{FF2B5EF4-FFF2-40B4-BE49-F238E27FC236}">
                <a16:creationId xmlns:a16="http://schemas.microsoft.com/office/drawing/2014/main" id="{C69377E5-B882-CB8A-3C0A-AFA1B6B876E3}"/>
              </a:ext>
            </a:extLst>
          </p:cNvPr>
          <p:cNvPicPr>
            <a:picLocks noChangeAspect="1"/>
          </p:cNvPicPr>
          <p:nvPr/>
        </p:nvPicPr>
        <p:blipFill>
          <a:blip r:embed="rId24"/>
          <a:stretch>
            <a:fillRect/>
          </a:stretch>
        </p:blipFill>
        <p:spPr>
          <a:xfrm rot="19741431">
            <a:off x="3244958" y="2055278"/>
            <a:ext cx="593374" cy="88760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566000" y="1566000"/>
            <a:ext cx="10692000" cy="7560000"/>
          </a:xfrm>
          <a:custGeom>
            <a:avLst/>
            <a:gdLst/>
            <a:ahLst/>
            <a:cxnLst/>
            <a:rect l="l" t="t" r="r" b="b"/>
            <a:pathLst>
              <a:path w="10692000" h="7560000">
                <a:moveTo>
                  <a:pt x="0" y="7560000"/>
                </a:moveTo>
                <a:lnTo>
                  <a:pt x="0" y="0"/>
                </a:lnTo>
                <a:lnTo>
                  <a:pt x="10692000" y="0"/>
                </a:lnTo>
                <a:lnTo>
                  <a:pt x="10692000" y="7560000"/>
                </a:lnTo>
                <a:lnTo>
                  <a:pt x="0" y="7560000"/>
                </a:lnTo>
                <a:close/>
              </a:path>
            </a:pathLst>
          </a:custGeom>
          <a:blipFill>
            <a:blip r:embed="rId2"/>
            <a:stretch>
              <a:fillRect l="-7634" t="-1511" r="-7634" b="-1511"/>
            </a:stretch>
          </a:blipFill>
        </p:spPr>
        <p:txBody>
          <a:bodyPr/>
          <a:lstStyle/>
          <a:p>
            <a:endParaRPr lang="en-GB"/>
          </a:p>
        </p:txBody>
      </p:sp>
      <p:sp>
        <p:nvSpPr>
          <p:cNvPr id="3" name="Freeform 3"/>
          <p:cNvSpPr/>
          <p:nvPr/>
        </p:nvSpPr>
        <p:spPr>
          <a:xfrm>
            <a:off x="1473501" y="2029882"/>
            <a:ext cx="6048000" cy="8548410"/>
          </a:xfrm>
          <a:custGeom>
            <a:avLst/>
            <a:gdLst/>
            <a:ahLst/>
            <a:cxnLst/>
            <a:rect l="l" t="t" r="r" b="b"/>
            <a:pathLst>
              <a:path w="6048000" h="8548410">
                <a:moveTo>
                  <a:pt x="0" y="0"/>
                </a:moveTo>
                <a:lnTo>
                  <a:pt x="6048000" y="0"/>
                </a:lnTo>
                <a:lnTo>
                  <a:pt x="6048000" y="8548409"/>
                </a:lnTo>
                <a:lnTo>
                  <a:pt x="0" y="8548409"/>
                </a:lnTo>
                <a:lnTo>
                  <a:pt x="0" y="0"/>
                </a:lnTo>
                <a:close/>
              </a:path>
            </a:pathLst>
          </a:custGeom>
          <a:blipFill>
            <a:blip r:embed="rId3"/>
            <a:stretch>
              <a:fillRect/>
            </a:stretch>
          </a:blipFill>
        </p:spPr>
        <p:txBody>
          <a:bodyPr/>
          <a:lstStyle/>
          <a:p>
            <a:endParaRPr lang="en-GB"/>
          </a:p>
        </p:txBody>
      </p:sp>
      <p:sp>
        <p:nvSpPr>
          <p:cNvPr id="4" name="Freeform 4"/>
          <p:cNvSpPr/>
          <p:nvPr/>
        </p:nvSpPr>
        <p:spPr>
          <a:xfrm flipH="1">
            <a:off x="4263835" y="0"/>
            <a:ext cx="3024000" cy="1891375"/>
          </a:xfrm>
          <a:custGeom>
            <a:avLst/>
            <a:gdLst/>
            <a:ahLst/>
            <a:cxnLst/>
            <a:rect l="l" t="t" r="r" b="b"/>
            <a:pathLst>
              <a:path w="3024000" h="1891375">
                <a:moveTo>
                  <a:pt x="3024000" y="0"/>
                </a:moveTo>
                <a:lnTo>
                  <a:pt x="0" y="0"/>
                </a:lnTo>
                <a:lnTo>
                  <a:pt x="0" y="1891375"/>
                </a:lnTo>
                <a:lnTo>
                  <a:pt x="3024000" y="1891375"/>
                </a:lnTo>
                <a:lnTo>
                  <a:pt x="302400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Freeform 5"/>
          <p:cNvSpPr/>
          <p:nvPr/>
        </p:nvSpPr>
        <p:spPr>
          <a:xfrm>
            <a:off x="1751304" y="-1061101"/>
            <a:ext cx="2512531" cy="2549617"/>
          </a:xfrm>
          <a:custGeom>
            <a:avLst/>
            <a:gdLst/>
            <a:ahLst/>
            <a:cxnLst/>
            <a:rect l="l" t="t" r="r" b="b"/>
            <a:pathLst>
              <a:path w="2512531" h="2549617">
                <a:moveTo>
                  <a:pt x="0" y="0"/>
                </a:moveTo>
                <a:lnTo>
                  <a:pt x="2512531" y="0"/>
                </a:lnTo>
                <a:lnTo>
                  <a:pt x="2512531" y="2549616"/>
                </a:lnTo>
                <a:lnTo>
                  <a:pt x="0" y="25496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6" name="Freeform 6"/>
          <p:cNvSpPr/>
          <p:nvPr/>
        </p:nvSpPr>
        <p:spPr>
          <a:xfrm>
            <a:off x="-756000" y="-541367"/>
            <a:ext cx="3271759" cy="3320051"/>
          </a:xfrm>
          <a:custGeom>
            <a:avLst/>
            <a:gdLst/>
            <a:ahLst/>
            <a:cxnLst/>
            <a:rect l="l" t="t" r="r" b="b"/>
            <a:pathLst>
              <a:path w="3271759" h="3320051">
                <a:moveTo>
                  <a:pt x="0" y="0"/>
                </a:moveTo>
                <a:lnTo>
                  <a:pt x="3271759" y="0"/>
                </a:lnTo>
                <a:lnTo>
                  <a:pt x="3271759" y="3320051"/>
                </a:lnTo>
                <a:lnTo>
                  <a:pt x="0" y="3320051"/>
                </a:lnTo>
                <a:lnTo>
                  <a:pt x="0" y="0"/>
                </a:lnTo>
                <a:close/>
              </a:path>
            </a:pathLst>
          </a:custGeom>
          <a:blipFill>
            <a:blip r:embed="rId8">
              <a:alphaModFix amt="42000"/>
              <a:extLst>
                <a:ext uri="{96DAC541-7B7A-43D3-8B79-37D633B846F1}">
                  <asvg:svgBlip xmlns:asvg="http://schemas.microsoft.com/office/drawing/2016/SVG/main" r:embed="rId9"/>
                </a:ext>
              </a:extLst>
            </a:blip>
            <a:stretch>
              <a:fillRect/>
            </a:stretch>
          </a:blipFill>
        </p:spPr>
        <p:txBody>
          <a:bodyPr/>
          <a:lstStyle/>
          <a:p>
            <a:endParaRPr lang="en-GB"/>
          </a:p>
        </p:txBody>
      </p:sp>
      <p:sp>
        <p:nvSpPr>
          <p:cNvPr id="7" name="TextBox 7"/>
          <p:cNvSpPr txBox="1"/>
          <p:nvPr/>
        </p:nvSpPr>
        <p:spPr>
          <a:xfrm>
            <a:off x="3293757" y="622650"/>
            <a:ext cx="4266243" cy="767377"/>
          </a:xfrm>
          <a:prstGeom prst="rect">
            <a:avLst/>
          </a:prstGeom>
        </p:spPr>
        <p:txBody>
          <a:bodyPr lIns="0" tIns="0" rIns="0" bIns="0" rtlCol="0" anchor="t">
            <a:spAutoFit/>
          </a:bodyPr>
          <a:lstStyle/>
          <a:p>
            <a:pPr algn="ctr">
              <a:lnSpc>
                <a:spcPts val="6376"/>
              </a:lnSpc>
            </a:pPr>
            <a:r>
              <a:rPr lang="en-US" sz="4195" b="1" spc="922">
                <a:solidFill>
                  <a:srgbClr val="95A971"/>
                </a:solidFill>
                <a:latin typeface="Anonymous Pro Bold"/>
                <a:ea typeface="Anonymous Pro Bold"/>
                <a:cs typeface="Anonymous Pro Bold"/>
                <a:sym typeface="Anonymous Pro Bold"/>
              </a:rPr>
              <a:t>HINTS</a:t>
            </a:r>
          </a:p>
        </p:txBody>
      </p:sp>
      <p:sp>
        <p:nvSpPr>
          <p:cNvPr id="8" name="TextBox 8"/>
          <p:cNvSpPr txBox="1"/>
          <p:nvPr/>
        </p:nvSpPr>
        <p:spPr>
          <a:xfrm>
            <a:off x="908403" y="-9266"/>
            <a:ext cx="5374886" cy="1060320"/>
          </a:xfrm>
          <a:prstGeom prst="rect">
            <a:avLst/>
          </a:prstGeom>
        </p:spPr>
        <p:txBody>
          <a:bodyPr lIns="0" tIns="0" rIns="0" bIns="0" rtlCol="0" anchor="t">
            <a:spAutoFit/>
          </a:bodyPr>
          <a:lstStyle/>
          <a:p>
            <a:pPr algn="ctr">
              <a:lnSpc>
                <a:spcPts val="8022"/>
              </a:lnSpc>
            </a:pPr>
            <a:r>
              <a:rPr lang="en-US" sz="7497" spc="262">
                <a:solidFill>
                  <a:srgbClr val="F0B0B9"/>
                </a:solidFill>
                <a:latin typeface="Norwester"/>
                <a:ea typeface="Norwester"/>
                <a:cs typeface="Norwester"/>
                <a:sym typeface="Norwester"/>
              </a:rPr>
              <a:t>HOMEWORK</a:t>
            </a:r>
          </a:p>
        </p:txBody>
      </p:sp>
      <p:grpSp>
        <p:nvGrpSpPr>
          <p:cNvPr id="9" name="Group 9"/>
          <p:cNvGrpSpPr/>
          <p:nvPr/>
        </p:nvGrpSpPr>
        <p:grpSpPr>
          <a:xfrm>
            <a:off x="142654" y="1294571"/>
            <a:ext cx="4109458" cy="1342489"/>
            <a:chOff x="0" y="0"/>
            <a:chExt cx="1719592" cy="960375"/>
          </a:xfrm>
        </p:grpSpPr>
        <p:sp>
          <p:nvSpPr>
            <p:cNvPr id="10" name="Freeform 10"/>
            <p:cNvSpPr/>
            <p:nvPr/>
          </p:nvSpPr>
          <p:spPr>
            <a:xfrm>
              <a:off x="0" y="0"/>
              <a:ext cx="1719592" cy="960375"/>
            </a:xfrm>
            <a:custGeom>
              <a:avLst/>
              <a:gdLst/>
              <a:ahLst/>
              <a:cxnLst/>
              <a:rect l="l" t="t" r="r" b="b"/>
              <a:pathLst>
                <a:path w="1719592" h="960375">
                  <a:moveTo>
                    <a:pt x="58402" y="0"/>
                  </a:moveTo>
                  <a:lnTo>
                    <a:pt x="1661190" y="0"/>
                  </a:lnTo>
                  <a:cubicBezTo>
                    <a:pt x="1693445" y="0"/>
                    <a:pt x="1719592" y="26147"/>
                    <a:pt x="1719592" y="58402"/>
                  </a:cubicBezTo>
                  <a:lnTo>
                    <a:pt x="1719592" y="901973"/>
                  </a:lnTo>
                  <a:cubicBezTo>
                    <a:pt x="1719592" y="934227"/>
                    <a:pt x="1693445" y="960375"/>
                    <a:pt x="1661190" y="960375"/>
                  </a:cubicBezTo>
                  <a:lnTo>
                    <a:pt x="58402" y="960375"/>
                  </a:lnTo>
                  <a:cubicBezTo>
                    <a:pt x="26147" y="960375"/>
                    <a:pt x="0" y="934227"/>
                    <a:pt x="0" y="901973"/>
                  </a:cubicBezTo>
                  <a:lnTo>
                    <a:pt x="0" y="58402"/>
                  </a:lnTo>
                  <a:cubicBezTo>
                    <a:pt x="0" y="26147"/>
                    <a:pt x="26147" y="0"/>
                    <a:pt x="58402" y="0"/>
                  </a:cubicBezTo>
                  <a:close/>
                </a:path>
              </a:pathLst>
            </a:custGeom>
            <a:solidFill>
              <a:srgbClr val="FFFFFF"/>
            </a:solidFill>
            <a:ln w="28575" cap="rnd">
              <a:solidFill>
                <a:srgbClr val="FCB6B6"/>
              </a:solidFill>
              <a:prstDash val="solid"/>
              <a:round/>
            </a:ln>
          </p:spPr>
          <p:txBody>
            <a:bodyPr/>
            <a:lstStyle/>
            <a:p>
              <a:endParaRPr lang="en-GB"/>
            </a:p>
          </p:txBody>
        </p:sp>
        <p:sp>
          <p:nvSpPr>
            <p:cNvPr id="11" name="TextBox 11"/>
            <p:cNvSpPr txBox="1"/>
            <p:nvPr/>
          </p:nvSpPr>
          <p:spPr>
            <a:xfrm>
              <a:off x="0" y="-19050"/>
              <a:ext cx="1719592" cy="979425"/>
            </a:xfrm>
            <a:prstGeom prst="rect">
              <a:avLst/>
            </a:prstGeom>
          </p:spPr>
          <p:txBody>
            <a:bodyPr lIns="50800" tIns="50800" rIns="50800" bIns="50800" rtlCol="0" anchor="ctr"/>
            <a:lstStyle/>
            <a:p>
              <a:pPr algn="ctr">
                <a:lnSpc>
                  <a:spcPts val="1960"/>
                </a:lnSpc>
              </a:pPr>
              <a:endParaRPr/>
            </a:p>
          </p:txBody>
        </p:sp>
      </p:grpSp>
      <p:grpSp>
        <p:nvGrpSpPr>
          <p:cNvPr id="12" name="Group 12"/>
          <p:cNvGrpSpPr/>
          <p:nvPr/>
        </p:nvGrpSpPr>
        <p:grpSpPr>
          <a:xfrm>
            <a:off x="324224" y="928050"/>
            <a:ext cx="2181513" cy="468634"/>
            <a:chOff x="0" y="0"/>
            <a:chExt cx="912849" cy="196099"/>
          </a:xfrm>
        </p:grpSpPr>
        <p:sp>
          <p:nvSpPr>
            <p:cNvPr id="13" name="Freeform 13"/>
            <p:cNvSpPr/>
            <p:nvPr/>
          </p:nvSpPr>
          <p:spPr>
            <a:xfrm>
              <a:off x="0" y="0"/>
              <a:ext cx="912849" cy="196099"/>
            </a:xfrm>
            <a:custGeom>
              <a:avLst/>
              <a:gdLst/>
              <a:ahLst/>
              <a:cxnLst/>
              <a:rect l="l" t="t" r="r" b="b"/>
              <a:pathLst>
                <a:path w="912849" h="196099">
                  <a:moveTo>
                    <a:pt x="98049" y="0"/>
                  </a:moveTo>
                  <a:lnTo>
                    <a:pt x="814799" y="0"/>
                  </a:lnTo>
                  <a:cubicBezTo>
                    <a:pt x="868950" y="0"/>
                    <a:pt x="912849" y="43898"/>
                    <a:pt x="912849" y="98049"/>
                  </a:cubicBezTo>
                  <a:lnTo>
                    <a:pt x="912849" y="98049"/>
                  </a:lnTo>
                  <a:cubicBezTo>
                    <a:pt x="912849" y="152200"/>
                    <a:pt x="868950" y="196099"/>
                    <a:pt x="814799" y="196099"/>
                  </a:cubicBezTo>
                  <a:lnTo>
                    <a:pt x="98049" y="196099"/>
                  </a:lnTo>
                  <a:cubicBezTo>
                    <a:pt x="43898" y="196099"/>
                    <a:pt x="0" y="152200"/>
                    <a:pt x="0" y="98049"/>
                  </a:cubicBezTo>
                  <a:lnTo>
                    <a:pt x="0" y="98049"/>
                  </a:lnTo>
                  <a:cubicBezTo>
                    <a:pt x="0" y="43898"/>
                    <a:pt x="43898" y="0"/>
                    <a:pt x="98049" y="0"/>
                  </a:cubicBezTo>
                  <a:close/>
                </a:path>
              </a:pathLst>
            </a:custGeom>
            <a:solidFill>
              <a:srgbClr val="ECA700"/>
            </a:solidFill>
          </p:spPr>
          <p:txBody>
            <a:bodyPr/>
            <a:lstStyle/>
            <a:p>
              <a:endParaRPr lang="en-GB"/>
            </a:p>
          </p:txBody>
        </p:sp>
        <p:sp>
          <p:nvSpPr>
            <p:cNvPr id="14" name="TextBox 14"/>
            <p:cNvSpPr txBox="1"/>
            <p:nvPr/>
          </p:nvSpPr>
          <p:spPr>
            <a:xfrm>
              <a:off x="0" y="-19050"/>
              <a:ext cx="912849" cy="215149"/>
            </a:xfrm>
            <a:prstGeom prst="rect">
              <a:avLst/>
            </a:prstGeom>
          </p:spPr>
          <p:txBody>
            <a:bodyPr lIns="50800" tIns="50800" rIns="50800" bIns="50800" rtlCol="0" anchor="ctr"/>
            <a:lstStyle/>
            <a:p>
              <a:pPr algn="ctr">
                <a:lnSpc>
                  <a:spcPts val="1960"/>
                </a:lnSpc>
              </a:pPr>
              <a:endParaRPr/>
            </a:p>
          </p:txBody>
        </p:sp>
      </p:grpSp>
      <p:grpSp>
        <p:nvGrpSpPr>
          <p:cNvPr id="15" name="Group 15"/>
          <p:cNvGrpSpPr/>
          <p:nvPr/>
        </p:nvGrpSpPr>
        <p:grpSpPr>
          <a:xfrm>
            <a:off x="4542176" y="2532471"/>
            <a:ext cx="2773877" cy="3518856"/>
            <a:chOff x="0" y="0"/>
            <a:chExt cx="1160722" cy="1472456"/>
          </a:xfrm>
        </p:grpSpPr>
        <p:sp>
          <p:nvSpPr>
            <p:cNvPr id="16" name="Freeform 16"/>
            <p:cNvSpPr/>
            <p:nvPr/>
          </p:nvSpPr>
          <p:spPr>
            <a:xfrm>
              <a:off x="0" y="0"/>
              <a:ext cx="1160722" cy="1472456"/>
            </a:xfrm>
            <a:custGeom>
              <a:avLst/>
              <a:gdLst/>
              <a:ahLst/>
              <a:cxnLst/>
              <a:rect l="l" t="t" r="r" b="b"/>
              <a:pathLst>
                <a:path w="1160722" h="1472456">
                  <a:moveTo>
                    <a:pt x="86521" y="0"/>
                  </a:moveTo>
                  <a:lnTo>
                    <a:pt x="1074201" y="0"/>
                  </a:lnTo>
                  <a:cubicBezTo>
                    <a:pt x="1121985" y="0"/>
                    <a:pt x="1160722" y="38737"/>
                    <a:pt x="1160722" y="86521"/>
                  </a:cubicBezTo>
                  <a:lnTo>
                    <a:pt x="1160722" y="1385935"/>
                  </a:lnTo>
                  <a:cubicBezTo>
                    <a:pt x="1160722" y="1433719"/>
                    <a:pt x="1121985" y="1472456"/>
                    <a:pt x="1074201" y="1472456"/>
                  </a:cubicBezTo>
                  <a:lnTo>
                    <a:pt x="86521" y="1472456"/>
                  </a:lnTo>
                  <a:cubicBezTo>
                    <a:pt x="38737" y="1472456"/>
                    <a:pt x="0" y="1433719"/>
                    <a:pt x="0" y="1385935"/>
                  </a:cubicBezTo>
                  <a:lnTo>
                    <a:pt x="0" y="86521"/>
                  </a:lnTo>
                  <a:cubicBezTo>
                    <a:pt x="0" y="38737"/>
                    <a:pt x="38737" y="0"/>
                    <a:pt x="86521" y="0"/>
                  </a:cubicBezTo>
                  <a:close/>
                </a:path>
              </a:pathLst>
            </a:custGeom>
            <a:solidFill>
              <a:srgbClr val="FFFFFF"/>
            </a:solidFill>
            <a:ln w="28575" cap="rnd">
              <a:solidFill>
                <a:srgbClr val="FCB6B6"/>
              </a:solidFill>
              <a:prstDash val="solid"/>
              <a:round/>
            </a:ln>
          </p:spPr>
          <p:txBody>
            <a:bodyPr/>
            <a:lstStyle/>
            <a:p>
              <a:endParaRPr lang="en-GB"/>
            </a:p>
          </p:txBody>
        </p:sp>
        <p:sp>
          <p:nvSpPr>
            <p:cNvPr id="17" name="TextBox 17"/>
            <p:cNvSpPr txBox="1"/>
            <p:nvPr/>
          </p:nvSpPr>
          <p:spPr>
            <a:xfrm>
              <a:off x="0" y="-28575"/>
              <a:ext cx="1160722" cy="1501031"/>
            </a:xfrm>
            <a:prstGeom prst="rect">
              <a:avLst/>
            </a:prstGeom>
          </p:spPr>
          <p:txBody>
            <a:bodyPr lIns="50800" tIns="50800" rIns="50800" bIns="50800" rtlCol="0" anchor="t"/>
            <a:lstStyle/>
            <a:p>
              <a:pPr algn="just">
                <a:lnSpc>
                  <a:spcPts val="1820"/>
                </a:lnSpc>
              </a:pPr>
              <a:endParaRPr dirty="0"/>
            </a:p>
            <a:p>
              <a:pPr algn="ctr">
                <a:lnSpc>
                  <a:spcPts val="1820"/>
                </a:lnSpc>
              </a:pPr>
              <a:r>
                <a:rPr lang="en-US" sz="1200" dirty="0">
                  <a:solidFill>
                    <a:srgbClr val="000000"/>
                  </a:solidFill>
                  <a:latin typeface="Twinkl"/>
                  <a:ea typeface="Twinkl"/>
                  <a:cs typeface="Twinkl"/>
                  <a:sym typeface="Twinkl"/>
                </a:rPr>
                <a:t>We know that while many families struggle to find time to complete additional homework, lots of children enjoy spending time on activities at home. The following ideas relate to topics studied in class this term and include suggestions for tasks that could be completed with varying levels of independence/ support. There is no pressure to complete these tasks, but act as menu of activities children or families may like to choose from. </a:t>
              </a:r>
            </a:p>
          </p:txBody>
        </p:sp>
      </p:grpSp>
      <p:grpSp>
        <p:nvGrpSpPr>
          <p:cNvPr id="21" name="Group 21"/>
          <p:cNvGrpSpPr/>
          <p:nvPr/>
        </p:nvGrpSpPr>
        <p:grpSpPr>
          <a:xfrm>
            <a:off x="4535826" y="8175950"/>
            <a:ext cx="2773877" cy="1926008"/>
            <a:chOff x="0" y="0"/>
            <a:chExt cx="1160722" cy="805933"/>
          </a:xfrm>
        </p:grpSpPr>
        <p:sp>
          <p:nvSpPr>
            <p:cNvPr id="22" name="Freeform 22"/>
            <p:cNvSpPr/>
            <p:nvPr/>
          </p:nvSpPr>
          <p:spPr>
            <a:xfrm>
              <a:off x="0" y="0"/>
              <a:ext cx="1160722" cy="805933"/>
            </a:xfrm>
            <a:custGeom>
              <a:avLst/>
              <a:gdLst/>
              <a:ahLst/>
              <a:cxnLst/>
              <a:rect l="l" t="t" r="r" b="b"/>
              <a:pathLst>
                <a:path w="1160722" h="805933">
                  <a:moveTo>
                    <a:pt x="86521" y="0"/>
                  </a:moveTo>
                  <a:lnTo>
                    <a:pt x="1074201" y="0"/>
                  </a:lnTo>
                  <a:cubicBezTo>
                    <a:pt x="1121985" y="0"/>
                    <a:pt x="1160722" y="38737"/>
                    <a:pt x="1160722" y="86521"/>
                  </a:cubicBezTo>
                  <a:lnTo>
                    <a:pt x="1160722" y="719412"/>
                  </a:lnTo>
                  <a:cubicBezTo>
                    <a:pt x="1160722" y="767196"/>
                    <a:pt x="1121985" y="805933"/>
                    <a:pt x="1074201" y="805933"/>
                  </a:cubicBezTo>
                  <a:lnTo>
                    <a:pt x="86521" y="805933"/>
                  </a:lnTo>
                  <a:cubicBezTo>
                    <a:pt x="38737" y="805933"/>
                    <a:pt x="0" y="767196"/>
                    <a:pt x="0" y="719412"/>
                  </a:cubicBezTo>
                  <a:lnTo>
                    <a:pt x="0" y="86521"/>
                  </a:lnTo>
                  <a:cubicBezTo>
                    <a:pt x="0" y="38737"/>
                    <a:pt x="38737" y="0"/>
                    <a:pt x="86521" y="0"/>
                  </a:cubicBezTo>
                  <a:close/>
                </a:path>
              </a:pathLst>
            </a:custGeom>
            <a:solidFill>
              <a:srgbClr val="FFFFFF"/>
            </a:solidFill>
            <a:ln w="28575" cap="rnd">
              <a:solidFill>
                <a:srgbClr val="FCB6B6"/>
              </a:solidFill>
              <a:prstDash val="solid"/>
              <a:round/>
            </a:ln>
          </p:spPr>
          <p:txBody>
            <a:bodyPr/>
            <a:lstStyle/>
            <a:p>
              <a:endParaRPr lang="en-GB"/>
            </a:p>
          </p:txBody>
        </p:sp>
        <p:sp>
          <p:nvSpPr>
            <p:cNvPr id="23" name="TextBox 23"/>
            <p:cNvSpPr txBox="1"/>
            <p:nvPr/>
          </p:nvSpPr>
          <p:spPr>
            <a:xfrm>
              <a:off x="0" y="-28575"/>
              <a:ext cx="1160722" cy="834508"/>
            </a:xfrm>
            <a:prstGeom prst="rect">
              <a:avLst/>
            </a:prstGeom>
          </p:spPr>
          <p:txBody>
            <a:bodyPr lIns="50800" tIns="50800" rIns="50800" bIns="50800" rtlCol="0" anchor="t"/>
            <a:lstStyle/>
            <a:p>
              <a:pPr algn="l">
                <a:lnSpc>
                  <a:spcPts val="1960"/>
                </a:lnSpc>
              </a:pPr>
              <a:endParaRPr dirty="0"/>
            </a:p>
            <a:p>
              <a:pPr algn="ctr">
                <a:lnSpc>
                  <a:spcPts val="1960"/>
                </a:lnSpc>
              </a:pPr>
              <a:r>
                <a:rPr lang="en-US" sz="1200" dirty="0">
                  <a:solidFill>
                    <a:srgbClr val="000000"/>
                  </a:solidFill>
                  <a:latin typeface="Twinkl"/>
                  <a:ea typeface="Twinkl"/>
                  <a:cs typeface="Twinkl"/>
                  <a:sym typeface="Twinkl"/>
                </a:rPr>
                <a:t>Can you research and listen to our artists for this term?</a:t>
              </a:r>
            </a:p>
            <a:p>
              <a:pPr algn="ctr">
                <a:lnSpc>
                  <a:spcPts val="1960"/>
                </a:lnSpc>
              </a:pPr>
              <a:r>
                <a:rPr lang="en-US" sz="1200" dirty="0">
                  <a:solidFill>
                    <a:srgbClr val="000000"/>
                  </a:solidFill>
                  <a:latin typeface="Twinkl"/>
                  <a:ea typeface="Twinkl"/>
                  <a:cs typeface="Twinkl"/>
                  <a:sym typeface="Twinkl"/>
                </a:rPr>
                <a:t>January: Gustav Holst</a:t>
              </a:r>
            </a:p>
            <a:p>
              <a:pPr algn="ctr">
                <a:lnSpc>
                  <a:spcPts val="1960"/>
                </a:lnSpc>
              </a:pPr>
              <a:r>
                <a:rPr lang="en-US" sz="1200" dirty="0">
                  <a:solidFill>
                    <a:srgbClr val="000000"/>
                  </a:solidFill>
                  <a:latin typeface="Twinkl"/>
                  <a:ea typeface="Twinkl"/>
                  <a:cs typeface="Twinkl"/>
                  <a:sym typeface="Twinkl"/>
                </a:rPr>
                <a:t>February: Destiny’s Child</a:t>
              </a:r>
            </a:p>
            <a:p>
              <a:pPr algn="ctr">
                <a:lnSpc>
                  <a:spcPts val="1960"/>
                </a:lnSpc>
              </a:pPr>
              <a:r>
                <a:rPr lang="en-US" sz="1200" dirty="0">
                  <a:solidFill>
                    <a:srgbClr val="000000"/>
                  </a:solidFill>
                  <a:latin typeface="Twinkl"/>
                  <a:ea typeface="Twinkl"/>
                  <a:cs typeface="Twinkl"/>
                  <a:sym typeface="Twinkl"/>
                </a:rPr>
                <a:t>March: </a:t>
              </a:r>
              <a:r>
                <a:rPr lang="en-US" sz="1200" dirty="0" err="1">
                  <a:solidFill>
                    <a:srgbClr val="000000"/>
                  </a:solidFill>
                  <a:latin typeface="Twinkl"/>
                  <a:ea typeface="Twinkl"/>
                  <a:cs typeface="Twinkl"/>
                  <a:sym typeface="Twinkl"/>
                </a:rPr>
                <a:t>Cartola</a:t>
              </a:r>
              <a:endParaRPr lang="en-US" sz="1200" dirty="0">
                <a:solidFill>
                  <a:srgbClr val="000000"/>
                </a:solidFill>
                <a:latin typeface="Twinkl"/>
                <a:ea typeface="Twinkl"/>
                <a:cs typeface="Twinkl"/>
                <a:sym typeface="Twinkl"/>
              </a:endParaRPr>
            </a:p>
            <a:p>
              <a:pPr algn="ctr">
                <a:lnSpc>
                  <a:spcPts val="1960"/>
                </a:lnSpc>
              </a:pPr>
              <a:r>
                <a:rPr lang="en-US" sz="1200" dirty="0">
                  <a:solidFill>
                    <a:srgbClr val="000000"/>
                  </a:solidFill>
                  <a:latin typeface="Twinkl"/>
                  <a:ea typeface="Twinkl"/>
                  <a:cs typeface="Twinkl"/>
                  <a:sym typeface="Twinkl"/>
                </a:rPr>
                <a:t>April: The Beetles</a:t>
              </a:r>
            </a:p>
          </p:txBody>
        </p:sp>
      </p:grpSp>
      <p:sp>
        <p:nvSpPr>
          <p:cNvPr id="24" name="TextBox 24"/>
          <p:cNvSpPr txBox="1"/>
          <p:nvPr/>
        </p:nvSpPr>
        <p:spPr>
          <a:xfrm>
            <a:off x="396562" y="936834"/>
            <a:ext cx="2058114" cy="415351"/>
          </a:xfrm>
          <a:prstGeom prst="rect">
            <a:avLst/>
          </a:prstGeom>
        </p:spPr>
        <p:txBody>
          <a:bodyPr lIns="0" tIns="0" rIns="0" bIns="0" rtlCol="0" anchor="t">
            <a:spAutoFit/>
          </a:bodyPr>
          <a:lstStyle/>
          <a:p>
            <a:pPr algn="ctr">
              <a:lnSpc>
                <a:spcPts val="3343"/>
              </a:lnSpc>
            </a:pPr>
            <a:r>
              <a:rPr lang="en-US" sz="2199" spc="70" dirty="0">
                <a:solidFill>
                  <a:srgbClr val="FFF4E2"/>
                </a:solidFill>
                <a:latin typeface="Canva Student Font"/>
                <a:ea typeface="Canva Student Font"/>
                <a:cs typeface="Canva Student Font"/>
                <a:sym typeface="Canva Student Font"/>
              </a:rPr>
              <a:t>Weekly expectations</a:t>
            </a:r>
          </a:p>
        </p:txBody>
      </p:sp>
      <p:grpSp>
        <p:nvGrpSpPr>
          <p:cNvPr id="25" name="Group 25"/>
          <p:cNvGrpSpPr/>
          <p:nvPr/>
        </p:nvGrpSpPr>
        <p:grpSpPr>
          <a:xfrm>
            <a:off x="4497867" y="2151194"/>
            <a:ext cx="2181513" cy="468634"/>
            <a:chOff x="0" y="0"/>
            <a:chExt cx="2908684" cy="624845"/>
          </a:xfrm>
        </p:grpSpPr>
        <p:grpSp>
          <p:nvGrpSpPr>
            <p:cNvPr id="26" name="Group 26"/>
            <p:cNvGrpSpPr/>
            <p:nvPr/>
          </p:nvGrpSpPr>
          <p:grpSpPr>
            <a:xfrm>
              <a:off x="0" y="0"/>
              <a:ext cx="2908684" cy="624845"/>
              <a:chOff x="0" y="0"/>
              <a:chExt cx="912849" cy="196099"/>
            </a:xfrm>
          </p:grpSpPr>
          <p:sp>
            <p:nvSpPr>
              <p:cNvPr id="27" name="Freeform 27"/>
              <p:cNvSpPr/>
              <p:nvPr/>
            </p:nvSpPr>
            <p:spPr>
              <a:xfrm>
                <a:off x="0" y="0"/>
                <a:ext cx="912849" cy="196099"/>
              </a:xfrm>
              <a:custGeom>
                <a:avLst/>
                <a:gdLst/>
                <a:ahLst/>
                <a:cxnLst/>
                <a:rect l="l" t="t" r="r" b="b"/>
                <a:pathLst>
                  <a:path w="912849" h="196099">
                    <a:moveTo>
                      <a:pt x="98049" y="0"/>
                    </a:moveTo>
                    <a:lnTo>
                      <a:pt x="814799" y="0"/>
                    </a:lnTo>
                    <a:cubicBezTo>
                      <a:pt x="868950" y="0"/>
                      <a:pt x="912849" y="43898"/>
                      <a:pt x="912849" y="98049"/>
                    </a:cubicBezTo>
                    <a:lnTo>
                      <a:pt x="912849" y="98049"/>
                    </a:lnTo>
                    <a:cubicBezTo>
                      <a:pt x="912849" y="152200"/>
                      <a:pt x="868950" y="196099"/>
                      <a:pt x="814799" y="196099"/>
                    </a:cubicBezTo>
                    <a:lnTo>
                      <a:pt x="98049" y="196099"/>
                    </a:lnTo>
                    <a:cubicBezTo>
                      <a:pt x="43898" y="196099"/>
                      <a:pt x="0" y="152200"/>
                      <a:pt x="0" y="98049"/>
                    </a:cubicBezTo>
                    <a:lnTo>
                      <a:pt x="0" y="98049"/>
                    </a:lnTo>
                    <a:cubicBezTo>
                      <a:pt x="0" y="43898"/>
                      <a:pt x="43898" y="0"/>
                      <a:pt x="98049" y="0"/>
                    </a:cubicBezTo>
                    <a:close/>
                  </a:path>
                </a:pathLst>
              </a:custGeom>
              <a:solidFill>
                <a:srgbClr val="ECA700"/>
              </a:solidFill>
            </p:spPr>
            <p:txBody>
              <a:bodyPr/>
              <a:lstStyle/>
              <a:p>
                <a:endParaRPr lang="en-GB"/>
              </a:p>
            </p:txBody>
          </p:sp>
          <p:sp>
            <p:nvSpPr>
              <p:cNvPr id="28" name="TextBox 28"/>
              <p:cNvSpPr txBox="1"/>
              <p:nvPr/>
            </p:nvSpPr>
            <p:spPr>
              <a:xfrm>
                <a:off x="0" y="-19050"/>
                <a:ext cx="912849" cy="215149"/>
              </a:xfrm>
              <a:prstGeom prst="rect">
                <a:avLst/>
              </a:prstGeom>
            </p:spPr>
            <p:txBody>
              <a:bodyPr lIns="50800" tIns="50800" rIns="50800" bIns="50800" rtlCol="0" anchor="ctr"/>
              <a:lstStyle/>
              <a:p>
                <a:pPr algn="ctr">
                  <a:lnSpc>
                    <a:spcPts val="1960"/>
                  </a:lnSpc>
                </a:pPr>
                <a:endParaRPr/>
              </a:p>
            </p:txBody>
          </p:sp>
        </p:grpSp>
        <p:sp>
          <p:nvSpPr>
            <p:cNvPr id="29" name="TextBox 29"/>
            <p:cNvSpPr txBox="1"/>
            <p:nvPr/>
          </p:nvSpPr>
          <p:spPr>
            <a:xfrm>
              <a:off x="59078" y="8275"/>
              <a:ext cx="2790528" cy="525281"/>
            </a:xfrm>
            <a:prstGeom prst="rect">
              <a:avLst/>
            </a:prstGeom>
          </p:spPr>
          <p:txBody>
            <a:bodyPr lIns="0" tIns="0" rIns="0" bIns="0" rtlCol="0" anchor="t">
              <a:spAutoFit/>
            </a:bodyPr>
            <a:lstStyle/>
            <a:p>
              <a:pPr algn="ctr">
                <a:lnSpc>
                  <a:spcPts val="3343"/>
                </a:lnSpc>
              </a:pPr>
              <a:r>
                <a:rPr lang="en-US" sz="2199" spc="70">
                  <a:solidFill>
                    <a:srgbClr val="FFF4E2"/>
                  </a:solidFill>
                  <a:latin typeface="Canva Student Font"/>
                  <a:ea typeface="Canva Student Font"/>
                  <a:cs typeface="Canva Student Font"/>
                  <a:sym typeface="Canva Student Font"/>
                </a:rPr>
                <a:t>Additional Homework</a:t>
              </a:r>
            </a:p>
          </p:txBody>
        </p:sp>
      </p:grpSp>
      <p:sp>
        <p:nvSpPr>
          <p:cNvPr id="30" name="TextBox 30"/>
          <p:cNvSpPr txBox="1"/>
          <p:nvPr/>
        </p:nvSpPr>
        <p:spPr>
          <a:xfrm>
            <a:off x="226960" y="1446517"/>
            <a:ext cx="3923267" cy="1131720"/>
          </a:xfrm>
          <a:prstGeom prst="rect">
            <a:avLst/>
          </a:prstGeom>
        </p:spPr>
        <p:txBody>
          <a:bodyPr lIns="0" tIns="0" rIns="0" bIns="0" rtlCol="0" anchor="t">
            <a:spAutoFit/>
          </a:bodyPr>
          <a:lstStyle/>
          <a:p>
            <a:pPr algn="ctr">
              <a:lnSpc>
                <a:spcPts val="1820"/>
              </a:lnSpc>
            </a:pPr>
            <a:r>
              <a:rPr lang="en-US" sz="1000" dirty="0">
                <a:solidFill>
                  <a:srgbClr val="000000"/>
                </a:solidFill>
                <a:latin typeface="Twinkl"/>
                <a:ea typeface="Twinkl"/>
                <a:cs typeface="Twinkl"/>
                <a:sym typeface="Twinkl"/>
              </a:rPr>
              <a:t>Please read your Accelerated Reader book for 10-20 minutes, four times a week. Please record the pages read in your diary and ask an adult to sign this off for you</a:t>
            </a:r>
          </a:p>
          <a:p>
            <a:pPr algn="ctr">
              <a:lnSpc>
                <a:spcPts val="1820"/>
              </a:lnSpc>
            </a:pPr>
            <a:r>
              <a:rPr lang="en-US" sz="1000" dirty="0">
                <a:solidFill>
                  <a:srgbClr val="000000"/>
                </a:solidFill>
                <a:latin typeface="Twinkl"/>
                <a:ea typeface="Twinkl"/>
                <a:cs typeface="Twinkl"/>
                <a:sym typeface="Twinkl"/>
              </a:rPr>
              <a:t>You should aim to complete Time Tables Rock Stars for 5 minutes, four times a week. </a:t>
            </a:r>
          </a:p>
        </p:txBody>
      </p:sp>
      <p:grpSp>
        <p:nvGrpSpPr>
          <p:cNvPr id="36" name="Group 36"/>
          <p:cNvGrpSpPr/>
          <p:nvPr/>
        </p:nvGrpSpPr>
        <p:grpSpPr>
          <a:xfrm>
            <a:off x="4535826" y="7994980"/>
            <a:ext cx="2181513" cy="438686"/>
            <a:chOff x="0" y="0"/>
            <a:chExt cx="2908684" cy="584915"/>
          </a:xfrm>
        </p:grpSpPr>
        <p:grpSp>
          <p:nvGrpSpPr>
            <p:cNvPr id="37" name="Group 37"/>
            <p:cNvGrpSpPr/>
            <p:nvPr/>
          </p:nvGrpSpPr>
          <p:grpSpPr>
            <a:xfrm>
              <a:off x="0" y="0"/>
              <a:ext cx="2908684" cy="584915"/>
              <a:chOff x="0" y="0"/>
              <a:chExt cx="912849" cy="183567"/>
            </a:xfrm>
          </p:grpSpPr>
          <p:sp>
            <p:nvSpPr>
              <p:cNvPr id="38" name="Freeform 38"/>
              <p:cNvSpPr/>
              <p:nvPr/>
            </p:nvSpPr>
            <p:spPr>
              <a:xfrm>
                <a:off x="0" y="0"/>
                <a:ext cx="912849" cy="183567"/>
              </a:xfrm>
              <a:custGeom>
                <a:avLst/>
                <a:gdLst/>
                <a:ahLst/>
                <a:cxnLst/>
                <a:rect l="l" t="t" r="r" b="b"/>
                <a:pathLst>
                  <a:path w="912849" h="183567">
                    <a:moveTo>
                      <a:pt x="91784" y="0"/>
                    </a:moveTo>
                    <a:lnTo>
                      <a:pt x="821065" y="0"/>
                    </a:lnTo>
                    <a:cubicBezTo>
                      <a:pt x="871756" y="0"/>
                      <a:pt x="912849" y="41093"/>
                      <a:pt x="912849" y="91784"/>
                    </a:cubicBezTo>
                    <a:lnTo>
                      <a:pt x="912849" y="91784"/>
                    </a:lnTo>
                    <a:cubicBezTo>
                      <a:pt x="912849" y="116126"/>
                      <a:pt x="903179" y="139472"/>
                      <a:pt x="885966" y="156684"/>
                    </a:cubicBezTo>
                    <a:cubicBezTo>
                      <a:pt x="868753" y="173897"/>
                      <a:pt x="845408" y="183567"/>
                      <a:pt x="821065" y="183567"/>
                    </a:cubicBezTo>
                    <a:lnTo>
                      <a:pt x="91784" y="183567"/>
                    </a:lnTo>
                    <a:cubicBezTo>
                      <a:pt x="67441" y="183567"/>
                      <a:pt x="44096" y="173897"/>
                      <a:pt x="26883" y="156684"/>
                    </a:cubicBezTo>
                    <a:cubicBezTo>
                      <a:pt x="9670" y="139472"/>
                      <a:pt x="0" y="116126"/>
                      <a:pt x="0" y="91784"/>
                    </a:cubicBezTo>
                    <a:lnTo>
                      <a:pt x="0" y="91784"/>
                    </a:lnTo>
                    <a:cubicBezTo>
                      <a:pt x="0" y="67441"/>
                      <a:pt x="9670" y="44096"/>
                      <a:pt x="26883" y="26883"/>
                    </a:cubicBezTo>
                    <a:cubicBezTo>
                      <a:pt x="44096" y="9670"/>
                      <a:pt x="67441" y="0"/>
                      <a:pt x="91784" y="0"/>
                    </a:cubicBezTo>
                    <a:close/>
                  </a:path>
                </a:pathLst>
              </a:custGeom>
              <a:solidFill>
                <a:srgbClr val="ECA700"/>
              </a:solidFill>
            </p:spPr>
            <p:txBody>
              <a:bodyPr/>
              <a:lstStyle/>
              <a:p>
                <a:endParaRPr lang="en-GB"/>
              </a:p>
            </p:txBody>
          </p:sp>
          <p:sp>
            <p:nvSpPr>
              <p:cNvPr id="39" name="TextBox 39"/>
              <p:cNvSpPr txBox="1"/>
              <p:nvPr/>
            </p:nvSpPr>
            <p:spPr>
              <a:xfrm>
                <a:off x="0" y="-19050"/>
                <a:ext cx="912849" cy="202617"/>
              </a:xfrm>
              <a:prstGeom prst="rect">
                <a:avLst/>
              </a:prstGeom>
            </p:spPr>
            <p:txBody>
              <a:bodyPr lIns="50800" tIns="50800" rIns="50800" bIns="50800" rtlCol="0" anchor="ctr"/>
              <a:lstStyle/>
              <a:p>
                <a:pPr algn="ctr">
                  <a:lnSpc>
                    <a:spcPts val="1960"/>
                  </a:lnSpc>
                </a:pPr>
                <a:endParaRPr/>
              </a:p>
            </p:txBody>
          </p:sp>
        </p:grpSp>
        <p:sp>
          <p:nvSpPr>
            <p:cNvPr id="40" name="TextBox 40"/>
            <p:cNvSpPr txBox="1"/>
            <p:nvPr/>
          </p:nvSpPr>
          <p:spPr>
            <a:xfrm>
              <a:off x="59078" y="27325"/>
              <a:ext cx="2790528" cy="466302"/>
            </a:xfrm>
            <a:prstGeom prst="rect">
              <a:avLst/>
            </a:prstGeom>
          </p:spPr>
          <p:txBody>
            <a:bodyPr lIns="0" tIns="0" rIns="0" bIns="0" rtlCol="0" anchor="t">
              <a:spAutoFit/>
            </a:bodyPr>
            <a:lstStyle/>
            <a:p>
              <a:pPr algn="ctr">
                <a:lnSpc>
                  <a:spcPts val="3040"/>
                </a:lnSpc>
              </a:pPr>
              <a:r>
                <a:rPr lang="en-US" sz="2000" spc="64">
                  <a:solidFill>
                    <a:srgbClr val="FFF4E2"/>
                  </a:solidFill>
                  <a:latin typeface="Canva Student Font"/>
                  <a:ea typeface="Canva Student Font"/>
                  <a:cs typeface="Canva Student Font"/>
                  <a:sym typeface="Canva Student Font"/>
                </a:rPr>
                <a:t>Musician of the Month</a:t>
              </a:r>
            </a:p>
          </p:txBody>
        </p:sp>
      </p:grpSp>
      <p:grpSp>
        <p:nvGrpSpPr>
          <p:cNvPr id="41" name="Group 41"/>
          <p:cNvGrpSpPr/>
          <p:nvPr/>
        </p:nvGrpSpPr>
        <p:grpSpPr>
          <a:xfrm>
            <a:off x="168011" y="2983736"/>
            <a:ext cx="4020840" cy="2457525"/>
            <a:chOff x="0" y="0"/>
            <a:chExt cx="1682510" cy="1028345"/>
          </a:xfrm>
        </p:grpSpPr>
        <p:sp>
          <p:nvSpPr>
            <p:cNvPr id="42" name="Freeform 42"/>
            <p:cNvSpPr/>
            <p:nvPr/>
          </p:nvSpPr>
          <p:spPr>
            <a:xfrm>
              <a:off x="0" y="0"/>
              <a:ext cx="1682510" cy="1028345"/>
            </a:xfrm>
            <a:custGeom>
              <a:avLst/>
              <a:gdLst/>
              <a:ahLst/>
              <a:cxnLst/>
              <a:rect l="l" t="t" r="r" b="b"/>
              <a:pathLst>
                <a:path w="1682510" h="1028345">
                  <a:moveTo>
                    <a:pt x="59689" y="0"/>
                  </a:moveTo>
                  <a:lnTo>
                    <a:pt x="1622821" y="0"/>
                  </a:lnTo>
                  <a:cubicBezTo>
                    <a:pt x="1638652" y="0"/>
                    <a:pt x="1653834" y="6289"/>
                    <a:pt x="1665028" y="17482"/>
                  </a:cubicBezTo>
                  <a:cubicBezTo>
                    <a:pt x="1676222" y="28676"/>
                    <a:pt x="1682510" y="43858"/>
                    <a:pt x="1682510" y="59689"/>
                  </a:cubicBezTo>
                  <a:lnTo>
                    <a:pt x="1682510" y="968656"/>
                  </a:lnTo>
                  <a:cubicBezTo>
                    <a:pt x="1682510" y="984487"/>
                    <a:pt x="1676222" y="999669"/>
                    <a:pt x="1665028" y="1010863"/>
                  </a:cubicBezTo>
                  <a:cubicBezTo>
                    <a:pt x="1653834" y="1022057"/>
                    <a:pt x="1638652" y="1028345"/>
                    <a:pt x="1622821" y="1028345"/>
                  </a:cubicBezTo>
                  <a:lnTo>
                    <a:pt x="59689" y="1028345"/>
                  </a:lnTo>
                  <a:cubicBezTo>
                    <a:pt x="43858" y="1028345"/>
                    <a:pt x="28676" y="1022057"/>
                    <a:pt x="17482" y="1010863"/>
                  </a:cubicBezTo>
                  <a:cubicBezTo>
                    <a:pt x="6289" y="999669"/>
                    <a:pt x="0" y="984487"/>
                    <a:pt x="0" y="968656"/>
                  </a:cubicBezTo>
                  <a:lnTo>
                    <a:pt x="0" y="59689"/>
                  </a:lnTo>
                  <a:cubicBezTo>
                    <a:pt x="0" y="43858"/>
                    <a:pt x="6289" y="28676"/>
                    <a:pt x="17482" y="17482"/>
                  </a:cubicBezTo>
                  <a:cubicBezTo>
                    <a:pt x="28676" y="6289"/>
                    <a:pt x="43858" y="0"/>
                    <a:pt x="59689" y="0"/>
                  </a:cubicBezTo>
                  <a:close/>
                </a:path>
              </a:pathLst>
            </a:custGeom>
            <a:solidFill>
              <a:srgbClr val="FFFFFF"/>
            </a:solidFill>
            <a:ln w="28575" cap="rnd">
              <a:solidFill>
                <a:srgbClr val="FCB6B6"/>
              </a:solidFill>
              <a:prstDash val="solid"/>
              <a:round/>
            </a:ln>
          </p:spPr>
          <p:txBody>
            <a:bodyPr/>
            <a:lstStyle/>
            <a:p>
              <a:endParaRPr lang="en-GB"/>
            </a:p>
          </p:txBody>
        </p:sp>
        <p:sp>
          <p:nvSpPr>
            <p:cNvPr id="43" name="TextBox 43"/>
            <p:cNvSpPr txBox="1"/>
            <p:nvPr/>
          </p:nvSpPr>
          <p:spPr>
            <a:xfrm>
              <a:off x="0" y="-19050"/>
              <a:ext cx="1682510" cy="1047395"/>
            </a:xfrm>
            <a:prstGeom prst="rect">
              <a:avLst/>
            </a:prstGeom>
          </p:spPr>
          <p:txBody>
            <a:bodyPr lIns="50800" tIns="50800" rIns="50800" bIns="50800" rtlCol="0" anchor="ctr"/>
            <a:lstStyle/>
            <a:p>
              <a:pPr algn="l">
                <a:lnSpc>
                  <a:spcPts val="1960"/>
                </a:lnSpc>
              </a:pPr>
              <a:endParaRPr dirty="0"/>
            </a:p>
            <a:p>
              <a:pPr marL="302261" lvl="1" indent="-151130" algn="ctr">
                <a:lnSpc>
                  <a:spcPts val="1960"/>
                </a:lnSpc>
                <a:buFont typeface="Arial"/>
                <a:buChar char="•"/>
              </a:pPr>
              <a:r>
                <a:rPr lang="en-US" sz="1200" dirty="0">
                  <a:solidFill>
                    <a:srgbClr val="000000"/>
                  </a:solidFill>
                  <a:latin typeface="Twinkl"/>
                  <a:ea typeface="Twinkl"/>
                  <a:cs typeface="Twinkl"/>
                  <a:sym typeface="Twinkl"/>
                </a:rPr>
                <a:t>Design or make the ultimate Viking longboat</a:t>
              </a:r>
            </a:p>
            <a:p>
              <a:pPr marL="302261" lvl="1" indent="-151130" algn="ctr">
                <a:lnSpc>
                  <a:spcPts val="1960"/>
                </a:lnSpc>
                <a:buFont typeface="Arial"/>
                <a:buChar char="•"/>
              </a:pPr>
              <a:r>
                <a:rPr lang="en-US" sz="1200" dirty="0">
                  <a:solidFill>
                    <a:srgbClr val="000000"/>
                  </a:solidFill>
                  <a:latin typeface="Twinkl"/>
                  <a:ea typeface="Twinkl"/>
                  <a:cs typeface="Twinkl"/>
                  <a:sym typeface="Twinkl"/>
                </a:rPr>
                <a:t>The Vikings used runes instead of letters: create your own rune alphabet.</a:t>
              </a:r>
            </a:p>
            <a:p>
              <a:pPr marL="302261" lvl="1" indent="-151130" algn="ctr">
                <a:lnSpc>
                  <a:spcPts val="1960"/>
                </a:lnSpc>
                <a:buFont typeface="Arial"/>
                <a:buChar char="•"/>
              </a:pPr>
              <a:r>
                <a:rPr lang="en-US" sz="1200" dirty="0">
                  <a:solidFill>
                    <a:srgbClr val="000000"/>
                  </a:solidFill>
                  <a:latin typeface="Twinkl"/>
                  <a:ea typeface="Twinkl"/>
                  <a:cs typeface="Twinkl"/>
                  <a:sym typeface="Twinkl"/>
                </a:rPr>
                <a:t>Make some ancient Viking flatbread                 (there is a recipe on BBC Bitesize)</a:t>
              </a:r>
            </a:p>
            <a:p>
              <a:pPr marL="302261" lvl="1" indent="-151130" algn="ctr">
                <a:lnSpc>
                  <a:spcPts val="1960"/>
                </a:lnSpc>
                <a:buFont typeface="Arial"/>
                <a:buChar char="•"/>
              </a:pPr>
              <a:r>
                <a:rPr lang="en-US" sz="1200" dirty="0">
                  <a:solidFill>
                    <a:srgbClr val="000000"/>
                  </a:solidFill>
                  <a:latin typeface="Twinkl"/>
                  <a:ea typeface="Twinkl"/>
                  <a:cs typeface="Twinkl"/>
                  <a:sym typeface="Twinkl"/>
                </a:rPr>
                <a:t>The Vikings loved a good mythical story: create your own Viking inspired myth.</a:t>
              </a:r>
            </a:p>
          </p:txBody>
        </p:sp>
      </p:grpSp>
      <p:grpSp>
        <p:nvGrpSpPr>
          <p:cNvPr id="44" name="Group 44"/>
          <p:cNvGrpSpPr/>
          <p:nvPr/>
        </p:nvGrpSpPr>
        <p:grpSpPr>
          <a:xfrm>
            <a:off x="74870" y="2833527"/>
            <a:ext cx="2181513" cy="468592"/>
            <a:chOff x="0" y="0"/>
            <a:chExt cx="912849" cy="196081"/>
          </a:xfrm>
        </p:grpSpPr>
        <p:sp>
          <p:nvSpPr>
            <p:cNvPr id="45" name="Freeform 45"/>
            <p:cNvSpPr/>
            <p:nvPr/>
          </p:nvSpPr>
          <p:spPr>
            <a:xfrm>
              <a:off x="0" y="0"/>
              <a:ext cx="912849" cy="196081"/>
            </a:xfrm>
            <a:custGeom>
              <a:avLst/>
              <a:gdLst/>
              <a:ahLst/>
              <a:cxnLst/>
              <a:rect l="l" t="t" r="r" b="b"/>
              <a:pathLst>
                <a:path w="912849" h="196081">
                  <a:moveTo>
                    <a:pt x="98041" y="0"/>
                  </a:moveTo>
                  <a:lnTo>
                    <a:pt x="814808" y="0"/>
                  </a:lnTo>
                  <a:cubicBezTo>
                    <a:pt x="868954" y="0"/>
                    <a:pt x="912849" y="43894"/>
                    <a:pt x="912849" y="98041"/>
                  </a:cubicBezTo>
                  <a:lnTo>
                    <a:pt x="912849" y="98041"/>
                  </a:lnTo>
                  <a:cubicBezTo>
                    <a:pt x="912849" y="124043"/>
                    <a:pt x="902519" y="148980"/>
                    <a:pt x="884133" y="167366"/>
                  </a:cubicBezTo>
                  <a:cubicBezTo>
                    <a:pt x="865747" y="185752"/>
                    <a:pt x="840810" y="196081"/>
                    <a:pt x="814808" y="196081"/>
                  </a:cubicBezTo>
                  <a:lnTo>
                    <a:pt x="98041" y="196081"/>
                  </a:lnTo>
                  <a:cubicBezTo>
                    <a:pt x="72039" y="196081"/>
                    <a:pt x="47102" y="185752"/>
                    <a:pt x="28715" y="167366"/>
                  </a:cubicBezTo>
                  <a:cubicBezTo>
                    <a:pt x="10329" y="148980"/>
                    <a:pt x="0" y="124043"/>
                    <a:pt x="0" y="98041"/>
                  </a:cubicBezTo>
                  <a:lnTo>
                    <a:pt x="0" y="98041"/>
                  </a:lnTo>
                  <a:cubicBezTo>
                    <a:pt x="0" y="72039"/>
                    <a:pt x="10329" y="47102"/>
                    <a:pt x="28715" y="28715"/>
                  </a:cubicBezTo>
                  <a:cubicBezTo>
                    <a:pt x="47102" y="10329"/>
                    <a:pt x="72039" y="0"/>
                    <a:pt x="98041" y="0"/>
                  </a:cubicBezTo>
                  <a:close/>
                </a:path>
              </a:pathLst>
            </a:custGeom>
            <a:solidFill>
              <a:srgbClr val="ECA700"/>
            </a:solidFill>
          </p:spPr>
          <p:txBody>
            <a:bodyPr/>
            <a:lstStyle/>
            <a:p>
              <a:endParaRPr lang="en-GB"/>
            </a:p>
          </p:txBody>
        </p:sp>
        <p:sp>
          <p:nvSpPr>
            <p:cNvPr id="46" name="TextBox 46"/>
            <p:cNvSpPr txBox="1"/>
            <p:nvPr/>
          </p:nvSpPr>
          <p:spPr>
            <a:xfrm>
              <a:off x="0" y="-19050"/>
              <a:ext cx="912849" cy="215131"/>
            </a:xfrm>
            <a:prstGeom prst="rect">
              <a:avLst/>
            </a:prstGeom>
          </p:spPr>
          <p:txBody>
            <a:bodyPr lIns="50800" tIns="50800" rIns="50800" bIns="50800" rtlCol="0" anchor="ctr"/>
            <a:lstStyle/>
            <a:p>
              <a:pPr algn="ctr">
                <a:lnSpc>
                  <a:spcPts val="1960"/>
                </a:lnSpc>
              </a:pPr>
              <a:r>
                <a:rPr lang="en-US" sz="1400" i="1">
                  <a:solidFill>
                    <a:srgbClr val="FFFFFF"/>
                  </a:solidFill>
                  <a:latin typeface="Muli Italics"/>
                  <a:ea typeface="Muli Italics"/>
                  <a:cs typeface="Muli Italics"/>
                  <a:sym typeface="Muli Italics"/>
                </a:rPr>
                <a:t>Victorious Vikings</a:t>
              </a:r>
            </a:p>
          </p:txBody>
        </p:sp>
      </p:grpSp>
      <p:grpSp>
        <p:nvGrpSpPr>
          <p:cNvPr id="47" name="Group 47"/>
          <p:cNvGrpSpPr/>
          <p:nvPr/>
        </p:nvGrpSpPr>
        <p:grpSpPr>
          <a:xfrm>
            <a:off x="1871504" y="5716135"/>
            <a:ext cx="2436639" cy="1503708"/>
            <a:chOff x="-1194707" y="-220179"/>
            <a:chExt cx="1019605" cy="629223"/>
          </a:xfrm>
        </p:grpSpPr>
        <p:sp>
          <p:nvSpPr>
            <p:cNvPr id="48" name="Freeform 48"/>
            <p:cNvSpPr/>
            <p:nvPr/>
          </p:nvSpPr>
          <p:spPr>
            <a:xfrm>
              <a:off x="-1194707" y="-180570"/>
              <a:ext cx="1001064" cy="589614"/>
            </a:xfrm>
            <a:custGeom>
              <a:avLst/>
              <a:gdLst/>
              <a:ahLst/>
              <a:cxnLst/>
              <a:rect l="l" t="t" r="r" b="b"/>
              <a:pathLst>
                <a:path w="1001064" h="589614">
                  <a:moveTo>
                    <a:pt x="100320" y="0"/>
                  </a:moveTo>
                  <a:lnTo>
                    <a:pt x="900744" y="0"/>
                  </a:lnTo>
                  <a:cubicBezTo>
                    <a:pt x="927350" y="0"/>
                    <a:pt x="952867" y="10569"/>
                    <a:pt x="971681" y="29383"/>
                  </a:cubicBezTo>
                  <a:cubicBezTo>
                    <a:pt x="990495" y="48197"/>
                    <a:pt x="1001064" y="73714"/>
                    <a:pt x="1001064" y="100320"/>
                  </a:cubicBezTo>
                  <a:lnTo>
                    <a:pt x="1001064" y="489294"/>
                  </a:lnTo>
                  <a:cubicBezTo>
                    <a:pt x="1001064" y="515900"/>
                    <a:pt x="990495" y="541417"/>
                    <a:pt x="971681" y="560231"/>
                  </a:cubicBezTo>
                  <a:cubicBezTo>
                    <a:pt x="952867" y="579045"/>
                    <a:pt x="927350" y="589614"/>
                    <a:pt x="900744" y="589614"/>
                  </a:cubicBezTo>
                  <a:lnTo>
                    <a:pt x="100320" y="589614"/>
                  </a:lnTo>
                  <a:cubicBezTo>
                    <a:pt x="73714" y="589614"/>
                    <a:pt x="48197" y="579045"/>
                    <a:pt x="29383" y="560231"/>
                  </a:cubicBezTo>
                  <a:cubicBezTo>
                    <a:pt x="10569" y="541417"/>
                    <a:pt x="0" y="515900"/>
                    <a:pt x="0" y="489294"/>
                  </a:cubicBezTo>
                  <a:lnTo>
                    <a:pt x="0" y="100320"/>
                  </a:lnTo>
                  <a:cubicBezTo>
                    <a:pt x="0" y="73714"/>
                    <a:pt x="10569" y="48197"/>
                    <a:pt x="29383" y="29383"/>
                  </a:cubicBezTo>
                  <a:cubicBezTo>
                    <a:pt x="48197" y="10569"/>
                    <a:pt x="73714" y="0"/>
                    <a:pt x="100320" y="0"/>
                  </a:cubicBezTo>
                  <a:close/>
                </a:path>
              </a:pathLst>
            </a:custGeom>
            <a:solidFill>
              <a:srgbClr val="F6C26C"/>
            </a:solidFill>
            <a:ln w="28575" cap="rnd">
              <a:solidFill>
                <a:srgbClr val="FCB6B6"/>
              </a:solidFill>
              <a:prstDash val="solid"/>
              <a:round/>
            </a:ln>
          </p:spPr>
          <p:txBody>
            <a:bodyPr/>
            <a:lstStyle/>
            <a:p>
              <a:endParaRPr lang="en-GB" dirty="0"/>
            </a:p>
          </p:txBody>
        </p:sp>
        <p:sp>
          <p:nvSpPr>
            <p:cNvPr id="49" name="TextBox 49"/>
            <p:cNvSpPr txBox="1"/>
            <p:nvPr/>
          </p:nvSpPr>
          <p:spPr>
            <a:xfrm>
              <a:off x="-1176166" y="-220179"/>
              <a:ext cx="1001064" cy="627714"/>
            </a:xfrm>
            <a:prstGeom prst="rect">
              <a:avLst/>
            </a:prstGeom>
          </p:spPr>
          <p:txBody>
            <a:bodyPr lIns="50800" tIns="50800" rIns="50800" bIns="50800" rtlCol="0" anchor="ctr"/>
            <a:lstStyle/>
            <a:p>
              <a:pPr algn="ctr">
                <a:lnSpc>
                  <a:spcPts val="1960"/>
                </a:lnSpc>
              </a:pPr>
              <a:r>
                <a:rPr lang="en-US" sz="1400" dirty="0">
                  <a:solidFill>
                    <a:srgbClr val="000000"/>
                  </a:solidFill>
                  <a:latin typeface="Sigher"/>
                  <a:ea typeface="Sigher"/>
                  <a:cs typeface="Sigher"/>
                  <a:sym typeface="Sigher"/>
                </a:rPr>
                <a:t>Please return completed homework tasks to school or through Class Dojo. We would love to see what you have been up to.</a:t>
              </a:r>
            </a:p>
          </p:txBody>
        </p:sp>
      </p:grpSp>
      <p:grpSp>
        <p:nvGrpSpPr>
          <p:cNvPr id="50" name="Group 50"/>
          <p:cNvGrpSpPr/>
          <p:nvPr/>
        </p:nvGrpSpPr>
        <p:grpSpPr>
          <a:xfrm>
            <a:off x="184403" y="7837853"/>
            <a:ext cx="4128695" cy="1923493"/>
            <a:chOff x="0" y="0"/>
            <a:chExt cx="1727642" cy="804881"/>
          </a:xfrm>
        </p:grpSpPr>
        <p:sp>
          <p:nvSpPr>
            <p:cNvPr id="51" name="Freeform 51"/>
            <p:cNvSpPr/>
            <p:nvPr/>
          </p:nvSpPr>
          <p:spPr>
            <a:xfrm>
              <a:off x="0" y="0"/>
              <a:ext cx="1727642" cy="804881"/>
            </a:xfrm>
            <a:custGeom>
              <a:avLst/>
              <a:gdLst/>
              <a:ahLst/>
              <a:cxnLst/>
              <a:rect l="l" t="t" r="r" b="b"/>
              <a:pathLst>
                <a:path w="1727642" h="804881">
                  <a:moveTo>
                    <a:pt x="58130" y="0"/>
                  </a:moveTo>
                  <a:lnTo>
                    <a:pt x="1669512" y="0"/>
                  </a:lnTo>
                  <a:cubicBezTo>
                    <a:pt x="1701616" y="0"/>
                    <a:pt x="1727642" y="26026"/>
                    <a:pt x="1727642" y="58130"/>
                  </a:cubicBezTo>
                  <a:lnTo>
                    <a:pt x="1727642" y="746751"/>
                  </a:lnTo>
                  <a:cubicBezTo>
                    <a:pt x="1727642" y="778855"/>
                    <a:pt x="1701616" y="804881"/>
                    <a:pt x="1669512" y="804881"/>
                  </a:cubicBezTo>
                  <a:lnTo>
                    <a:pt x="58130" y="804881"/>
                  </a:lnTo>
                  <a:cubicBezTo>
                    <a:pt x="42713" y="804881"/>
                    <a:pt x="27927" y="798756"/>
                    <a:pt x="17026" y="787855"/>
                  </a:cubicBezTo>
                  <a:cubicBezTo>
                    <a:pt x="6124" y="776953"/>
                    <a:pt x="0" y="762168"/>
                    <a:pt x="0" y="746751"/>
                  </a:cubicBezTo>
                  <a:lnTo>
                    <a:pt x="0" y="58130"/>
                  </a:lnTo>
                  <a:cubicBezTo>
                    <a:pt x="0" y="42713"/>
                    <a:pt x="6124" y="27927"/>
                    <a:pt x="17026" y="17026"/>
                  </a:cubicBezTo>
                  <a:cubicBezTo>
                    <a:pt x="27927" y="6124"/>
                    <a:pt x="42713" y="0"/>
                    <a:pt x="58130" y="0"/>
                  </a:cubicBezTo>
                  <a:close/>
                </a:path>
              </a:pathLst>
            </a:custGeom>
            <a:solidFill>
              <a:srgbClr val="FFFFFF"/>
            </a:solidFill>
            <a:ln w="28575" cap="rnd">
              <a:solidFill>
                <a:srgbClr val="FCB6B6"/>
              </a:solidFill>
              <a:prstDash val="solid"/>
              <a:round/>
            </a:ln>
          </p:spPr>
          <p:txBody>
            <a:bodyPr/>
            <a:lstStyle/>
            <a:p>
              <a:endParaRPr lang="en-GB"/>
            </a:p>
          </p:txBody>
        </p:sp>
        <p:sp>
          <p:nvSpPr>
            <p:cNvPr id="52" name="TextBox 52"/>
            <p:cNvSpPr txBox="1"/>
            <p:nvPr/>
          </p:nvSpPr>
          <p:spPr>
            <a:xfrm>
              <a:off x="0" y="-28575"/>
              <a:ext cx="1727642" cy="833456"/>
            </a:xfrm>
            <a:prstGeom prst="rect">
              <a:avLst/>
            </a:prstGeom>
          </p:spPr>
          <p:txBody>
            <a:bodyPr lIns="50800" tIns="50800" rIns="50800" bIns="50800" rtlCol="0" anchor="ctr"/>
            <a:lstStyle/>
            <a:p>
              <a:pPr algn="ctr">
                <a:lnSpc>
                  <a:spcPts val="1960"/>
                </a:lnSpc>
              </a:pPr>
              <a:r>
                <a:rPr lang="en-US" sz="1200" dirty="0">
                  <a:solidFill>
                    <a:srgbClr val="000000"/>
                  </a:solidFill>
                  <a:latin typeface="Twinkl"/>
                  <a:ea typeface="Twinkl"/>
                  <a:cs typeface="Twinkl"/>
                  <a:sym typeface="Twinkl"/>
                </a:rPr>
                <a:t>Create your own scientific experiment testing how long it takes an ice cube to melt. How can you speed up the melting or slow it down? You could make a series of photos to record the event. </a:t>
              </a:r>
            </a:p>
          </p:txBody>
        </p:sp>
      </p:grpSp>
      <p:grpSp>
        <p:nvGrpSpPr>
          <p:cNvPr id="53" name="Group 53"/>
          <p:cNvGrpSpPr/>
          <p:nvPr/>
        </p:nvGrpSpPr>
        <p:grpSpPr>
          <a:xfrm>
            <a:off x="93888" y="7603522"/>
            <a:ext cx="2181513" cy="468659"/>
            <a:chOff x="0" y="0"/>
            <a:chExt cx="2908684" cy="624878"/>
          </a:xfrm>
        </p:grpSpPr>
        <p:grpSp>
          <p:nvGrpSpPr>
            <p:cNvPr id="54" name="Group 54"/>
            <p:cNvGrpSpPr/>
            <p:nvPr/>
          </p:nvGrpSpPr>
          <p:grpSpPr>
            <a:xfrm>
              <a:off x="0" y="0"/>
              <a:ext cx="2908684" cy="624878"/>
              <a:chOff x="0" y="0"/>
              <a:chExt cx="912849" cy="196109"/>
            </a:xfrm>
          </p:grpSpPr>
          <p:sp>
            <p:nvSpPr>
              <p:cNvPr id="55" name="Freeform 55"/>
              <p:cNvSpPr/>
              <p:nvPr/>
            </p:nvSpPr>
            <p:spPr>
              <a:xfrm>
                <a:off x="0" y="0"/>
                <a:ext cx="912849" cy="196109"/>
              </a:xfrm>
              <a:custGeom>
                <a:avLst/>
                <a:gdLst/>
                <a:ahLst/>
                <a:cxnLst/>
                <a:rect l="l" t="t" r="r" b="b"/>
                <a:pathLst>
                  <a:path w="912849" h="196109">
                    <a:moveTo>
                      <a:pt x="98054" y="0"/>
                    </a:moveTo>
                    <a:lnTo>
                      <a:pt x="814794" y="0"/>
                    </a:lnTo>
                    <a:cubicBezTo>
                      <a:pt x="868948" y="0"/>
                      <a:pt x="912849" y="43900"/>
                      <a:pt x="912849" y="98054"/>
                    </a:cubicBezTo>
                    <a:lnTo>
                      <a:pt x="912849" y="98054"/>
                    </a:lnTo>
                    <a:cubicBezTo>
                      <a:pt x="912849" y="152208"/>
                      <a:pt x="868948" y="196109"/>
                      <a:pt x="814794" y="196109"/>
                    </a:cubicBezTo>
                    <a:lnTo>
                      <a:pt x="98054" y="196109"/>
                    </a:lnTo>
                    <a:cubicBezTo>
                      <a:pt x="43900" y="196109"/>
                      <a:pt x="0" y="152208"/>
                      <a:pt x="0" y="98054"/>
                    </a:cubicBezTo>
                    <a:lnTo>
                      <a:pt x="0" y="98054"/>
                    </a:lnTo>
                    <a:cubicBezTo>
                      <a:pt x="0" y="43900"/>
                      <a:pt x="43900" y="0"/>
                      <a:pt x="98054" y="0"/>
                    </a:cubicBezTo>
                    <a:close/>
                  </a:path>
                </a:pathLst>
              </a:custGeom>
              <a:solidFill>
                <a:srgbClr val="ECA700"/>
              </a:solidFill>
            </p:spPr>
            <p:txBody>
              <a:bodyPr/>
              <a:lstStyle/>
              <a:p>
                <a:endParaRPr lang="en-GB"/>
              </a:p>
            </p:txBody>
          </p:sp>
          <p:sp>
            <p:nvSpPr>
              <p:cNvPr id="56" name="TextBox 56"/>
              <p:cNvSpPr txBox="1"/>
              <p:nvPr/>
            </p:nvSpPr>
            <p:spPr>
              <a:xfrm>
                <a:off x="0" y="-19050"/>
                <a:ext cx="912849" cy="215159"/>
              </a:xfrm>
              <a:prstGeom prst="rect">
                <a:avLst/>
              </a:prstGeom>
            </p:spPr>
            <p:txBody>
              <a:bodyPr lIns="50800" tIns="50800" rIns="50800" bIns="50800" rtlCol="0" anchor="ctr"/>
              <a:lstStyle/>
              <a:p>
                <a:pPr algn="ctr">
                  <a:lnSpc>
                    <a:spcPts val="1960"/>
                  </a:lnSpc>
                </a:pPr>
                <a:endParaRPr/>
              </a:p>
            </p:txBody>
          </p:sp>
        </p:grpSp>
        <p:sp>
          <p:nvSpPr>
            <p:cNvPr id="57" name="TextBox 57"/>
            <p:cNvSpPr txBox="1"/>
            <p:nvPr/>
          </p:nvSpPr>
          <p:spPr>
            <a:xfrm>
              <a:off x="59078" y="8275"/>
              <a:ext cx="2790528" cy="525314"/>
            </a:xfrm>
            <a:prstGeom prst="rect">
              <a:avLst/>
            </a:prstGeom>
          </p:spPr>
          <p:txBody>
            <a:bodyPr lIns="0" tIns="0" rIns="0" bIns="0" rtlCol="0" anchor="t">
              <a:spAutoFit/>
            </a:bodyPr>
            <a:lstStyle/>
            <a:p>
              <a:pPr algn="ctr">
                <a:lnSpc>
                  <a:spcPts val="3343"/>
                </a:lnSpc>
              </a:pPr>
              <a:r>
                <a:rPr lang="en-US" sz="2199" spc="70">
                  <a:solidFill>
                    <a:srgbClr val="FFF4E2"/>
                  </a:solidFill>
                  <a:latin typeface="Canva Student Font"/>
                  <a:ea typeface="Canva Student Font"/>
                  <a:cs typeface="Canva Student Font"/>
                  <a:sym typeface="Canva Student Font"/>
                </a:rPr>
                <a:t>Science</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TotalTime>
  <Words>678</Words>
  <Application>Microsoft Office PowerPoint</Application>
  <PresentationFormat>Custom</PresentationFormat>
  <Paragraphs>63</Paragraphs>
  <Slides>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Twinkl</vt:lpstr>
      <vt:lpstr>Norwester</vt:lpstr>
      <vt:lpstr>Lilita One</vt:lpstr>
      <vt:lpstr>Muli Italics</vt:lpstr>
      <vt:lpstr>Canva Student Font</vt:lpstr>
      <vt:lpstr>Calibri</vt:lpstr>
      <vt:lpstr>Sigher</vt:lpstr>
      <vt:lpstr>Arial</vt:lpstr>
      <vt:lpstr>Anonymous Pro Bold</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4 - Spring Learning Summary</dc:title>
  <dc:creator>M Johnson</dc:creator>
  <cp:lastModifiedBy>C Davies</cp:lastModifiedBy>
  <cp:revision>9</cp:revision>
  <dcterms:created xsi:type="dcterms:W3CDTF">2006-08-16T00:00:00Z</dcterms:created>
  <dcterms:modified xsi:type="dcterms:W3CDTF">2026-02-26T14:28:17Z</dcterms:modified>
  <dc:identifier>DAGcMn7Ca1s</dc:identifier>
</cp:coreProperties>
</file>